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2" r:id="rId2"/>
    <p:sldMasterId id="2147483687" r:id="rId3"/>
    <p:sldMasterId id="2147483699" r:id="rId4"/>
  </p:sldMasterIdLst>
  <p:notesMasterIdLst>
    <p:notesMasterId r:id="rId13"/>
  </p:notesMasterIdLst>
  <p:handoutMasterIdLst>
    <p:handoutMasterId r:id="rId14"/>
  </p:handoutMasterIdLst>
  <p:sldIdLst>
    <p:sldId id="261" r:id="rId5"/>
    <p:sldId id="319" r:id="rId6"/>
    <p:sldId id="322" r:id="rId7"/>
    <p:sldId id="320" r:id="rId8"/>
    <p:sldId id="323" r:id="rId9"/>
    <p:sldId id="324" r:id="rId10"/>
    <p:sldId id="326" r:id="rId11"/>
    <p:sldId id="260" r:id="rId12"/>
  </p:sldIdLst>
  <p:sldSz cx="12192000" cy="6858000"/>
  <p:notesSz cx="6797675" cy="9926638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o  Mosso Gomez (Director Nacional)" initials="MMG(N" lastIdx="11" clrIdx="0"/>
  <p:cmAuthor id="2" name="Benjamin Emilio Ahumada Rojas" initials="BEAR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B573"/>
    <a:srgbClr val="525252"/>
    <a:srgbClr val="0063AE"/>
    <a:srgbClr val="AFCA11"/>
    <a:srgbClr val="1C9CD9"/>
    <a:srgbClr val="F51C41"/>
    <a:srgbClr val="ED6160"/>
    <a:srgbClr val="072F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2" autoAdjust="0"/>
  </p:normalViewPr>
  <p:slideViewPr>
    <p:cSldViewPr snapToGrid="0" snapToObjects="1" showGuides="1">
      <p:cViewPr varScale="1">
        <p:scale>
          <a:sx n="72" d="100"/>
          <a:sy n="72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11B7B3-AFCE-4BAB-ABE0-04BBCA9B3D63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5CBE3DDE-6739-43C1-85C7-F60B9FC341DA}">
      <dgm:prSet phldrT="[Texto]" custT="1"/>
      <dgm:spPr/>
      <dgm:t>
        <a:bodyPr/>
        <a:lstStyle/>
        <a:p>
          <a:r>
            <a:rPr lang="es-CL" sz="1800" b="1" dirty="0"/>
            <a:t>Propuesta Ajuste </a:t>
          </a:r>
        </a:p>
      </dgm:t>
    </dgm:pt>
    <dgm:pt modelId="{DE578111-1134-4C9A-98C4-8334C2BD4B34}" type="parTrans" cxnId="{71404B4F-72BA-452D-A17C-E9081281D26D}">
      <dgm:prSet/>
      <dgm:spPr/>
      <dgm:t>
        <a:bodyPr/>
        <a:lstStyle/>
        <a:p>
          <a:endParaRPr lang="es-CL" sz="1200"/>
        </a:p>
      </dgm:t>
    </dgm:pt>
    <dgm:pt modelId="{5CF71177-6366-4991-BBC4-524F21F7E0EE}" type="sibTrans" cxnId="{71404B4F-72BA-452D-A17C-E9081281D26D}">
      <dgm:prSet custT="1"/>
      <dgm:spPr/>
      <dgm:t>
        <a:bodyPr/>
        <a:lstStyle/>
        <a:p>
          <a:endParaRPr lang="es-CL" sz="1800"/>
        </a:p>
      </dgm:t>
    </dgm:pt>
    <dgm:pt modelId="{4CA806AF-CC24-4CD7-98AB-04DF0A26323E}">
      <dgm:prSet phldrT="[Texto]" custT="1"/>
      <dgm:spPr/>
      <dgm:t>
        <a:bodyPr/>
        <a:lstStyle/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Char char="ü"/>
          </a:pPr>
          <a:r>
            <a:rPr lang="es-CL" sz="1600" dirty="0"/>
            <a:t>- Cada CR revisa y propone ajustes en:</a:t>
          </a:r>
        </a:p>
      </dgm:t>
    </dgm:pt>
    <dgm:pt modelId="{482DBC1C-C756-46A5-AD03-582C0881B0B2}" type="parTrans" cxnId="{99A287E3-F70B-4960-A001-B1E2D1E76753}">
      <dgm:prSet/>
      <dgm:spPr/>
      <dgm:t>
        <a:bodyPr/>
        <a:lstStyle/>
        <a:p>
          <a:endParaRPr lang="es-CL" sz="1200"/>
        </a:p>
      </dgm:t>
    </dgm:pt>
    <dgm:pt modelId="{8374970A-4BB6-4C6A-ACB4-785BBD1B8552}" type="sibTrans" cxnId="{99A287E3-F70B-4960-A001-B1E2D1E76753}">
      <dgm:prSet/>
      <dgm:spPr/>
      <dgm:t>
        <a:bodyPr/>
        <a:lstStyle/>
        <a:p>
          <a:endParaRPr lang="es-CL" sz="1200"/>
        </a:p>
      </dgm:t>
    </dgm:pt>
    <dgm:pt modelId="{332FC990-16FA-4853-9B0A-F312A4B027DF}">
      <dgm:prSet phldrT="[Texto]" custT="1"/>
      <dgm:spPr/>
      <dgm:t>
        <a:bodyPr/>
        <a:lstStyle/>
        <a:p>
          <a:r>
            <a:rPr lang="es-CL" sz="1800" b="1" dirty="0"/>
            <a:t>Revisión Propuesta 	</a:t>
          </a:r>
        </a:p>
      </dgm:t>
    </dgm:pt>
    <dgm:pt modelId="{52934D01-762C-4574-9DEA-34D96879DA43}" type="parTrans" cxnId="{E00DDE37-E183-4D34-910F-9A3F3F1EF3FD}">
      <dgm:prSet/>
      <dgm:spPr/>
      <dgm:t>
        <a:bodyPr/>
        <a:lstStyle/>
        <a:p>
          <a:endParaRPr lang="es-CL" sz="1200"/>
        </a:p>
      </dgm:t>
    </dgm:pt>
    <dgm:pt modelId="{B7458341-DD2F-4846-9C43-2F264F08103C}" type="sibTrans" cxnId="{E00DDE37-E183-4D34-910F-9A3F3F1EF3FD}">
      <dgm:prSet custT="1"/>
      <dgm:spPr/>
      <dgm:t>
        <a:bodyPr/>
        <a:lstStyle/>
        <a:p>
          <a:endParaRPr lang="es-CL" sz="1800"/>
        </a:p>
      </dgm:t>
    </dgm:pt>
    <dgm:pt modelId="{F7876F46-2A6B-45FA-9251-1102B403D7A7}">
      <dgm:prSet phldrT="[Texto]" custT="1"/>
      <dgm:spPr/>
      <dgm:t>
        <a:bodyPr/>
        <a:lstStyle/>
        <a:p>
          <a:pPr>
            <a:spcAft>
              <a:spcPts val="1200"/>
            </a:spcAft>
          </a:pPr>
          <a:r>
            <a:rPr lang="es-CL" sz="1600" dirty="0"/>
            <a:t>- Se contará con la participación de la División de Auditoría para revisar la suficiencia y claridad de los Medios de Verificación.</a:t>
          </a:r>
        </a:p>
        <a:p>
          <a:pPr>
            <a:spcAft>
              <a:spcPts val="1200"/>
            </a:spcAft>
          </a:pPr>
          <a:r>
            <a:rPr lang="es-CL" sz="1600" dirty="0"/>
            <a:t>- El proceso de revisión y ajuste de la propuesta se llevará a cabo desde el 11 al 19 de Junio.</a:t>
          </a:r>
        </a:p>
        <a:p>
          <a:pPr>
            <a:spcAft>
              <a:spcPts val="1200"/>
            </a:spcAft>
          </a:pPr>
          <a:endParaRPr lang="es-CL" sz="1600" dirty="0"/>
        </a:p>
        <a:p>
          <a:pPr>
            <a:spcAft>
              <a:spcPts val="1200"/>
            </a:spcAft>
          </a:pPr>
          <a:endParaRPr lang="es-CL" sz="1600" dirty="0"/>
        </a:p>
        <a:p>
          <a:pPr>
            <a:spcAft>
              <a:spcPts val="1200"/>
            </a:spcAft>
          </a:pPr>
          <a:endParaRPr lang="es-CL" sz="1600" dirty="0"/>
        </a:p>
      </dgm:t>
    </dgm:pt>
    <dgm:pt modelId="{C5EDB30F-6E24-4526-8668-CF0F512D4834}" type="parTrans" cxnId="{450DD90E-D42F-479B-BBD3-B3BE7C17D332}">
      <dgm:prSet/>
      <dgm:spPr/>
      <dgm:t>
        <a:bodyPr/>
        <a:lstStyle/>
        <a:p>
          <a:endParaRPr lang="es-CL" sz="1200"/>
        </a:p>
      </dgm:t>
    </dgm:pt>
    <dgm:pt modelId="{0D9DF107-699D-4390-B466-B912F6A6F763}" type="sibTrans" cxnId="{450DD90E-D42F-479B-BBD3-B3BE7C17D332}">
      <dgm:prSet/>
      <dgm:spPr/>
      <dgm:t>
        <a:bodyPr/>
        <a:lstStyle/>
        <a:p>
          <a:endParaRPr lang="es-CL" sz="1200"/>
        </a:p>
      </dgm:t>
    </dgm:pt>
    <dgm:pt modelId="{54C3D8DC-DEB2-4FE9-B43E-CB6887F8784A}">
      <dgm:prSet phldrT="[Texto]" custT="1"/>
      <dgm:spPr/>
      <dgm:t>
        <a:bodyPr/>
        <a:lstStyle/>
        <a:p>
          <a:r>
            <a:rPr lang="es-CL" sz="1800" b="1" dirty="0"/>
            <a:t>Resolución Ajuste</a:t>
          </a:r>
        </a:p>
      </dgm:t>
    </dgm:pt>
    <dgm:pt modelId="{ADCE4695-6CE6-4C19-BB69-C5FB64D55E60}" type="parTrans" cxnId="{38B584B2-F84C-4ACB-ACBA-2EC083D56A6D}">
      <dgm:prSet/>
      <dgm:spPr/>
      <dgm:t>
        <a:bodyPr/>
        <a:lstStyle/>
        <a:p>
          <a:endParaRPr lang="es-CL" sz="1200"/>
        </a:p>
      </dgm:t>
    </dgm:pt>
    <dgm:pt modelId="{82B116E9-9C7E-489B-B045-F53A1E4EDDD9}" type="sibTrans" cxnId="{38B584B2-F84C-4ACB-ACBA-2EC083D56A6D}">
      <dgm:prSet/>
      <dgm:spPr/>
      <dgm:t>
        <a:bodyPr/>
        <a:lstStyle/>
        <a:p>
          <a:endParaRPr lang="es-CL" sz="1200"/>
        </a:p>
      </dgm:t>
    </dgm:pt>
    <dgm:pt modelId="{D2211E83-29F9-47E2-9E0A-55629F8DF0B3}">
      <dgm:prSet phldrT="[Texto]" custT="1"/>
      <dgm:spPr/>
      <dgm:t>
        <a:bodyPr/>
        <a:lstStyle/>
        <a:p>
          <a:pPr>
            <a:spcAft>
              <a:spcPts val="1200"/>
            </a:spcAft>
          </a:pPr>
          <a:r>
            <a:rPr lang="es-CL" sz="1600" dirty="0"/>
            <a:t>- Elaboración de Resolución de Ajuste al 23 de Junio</a:t>
          </a:r>
        </a:p>
        <a:p>
          <a:pPr>
            <a:spcAft>
              <a:spcPts val="1200"/>
            </a:spcAft>
          </a:pPr>
          <a:r>
            <a:rPr lang="es-CL" sz="1600" dirty="0"/>
            <a:t>- Envío a Fiscalía para revisión. 23 de Junio</a:t>
          </a:r>
        </a:p>
        <a:p>
          <a:pPr>
            <a:spcAft>
              <a:spcPts val="1200"/>
            </a:spcAft>
          </a:pPr>
          <a:r>
            <a:rPr lang="es-CL" sz="1600" dirty="0"/>
            <a:t>- Revisión con Control de Gestión Ministerial. 23 al 26 de Junio.</a:t>
          </a:r>
        </a:p>
        <a:p>
          <a:pPr>
            <a:spcAft>
              <a:spcPts val="1200"/>
            </a:spcAft>
          </a:pPr>
          <a:r>
            <a:rPr lang="es-CL" sz="1600" dirty="0"/>
            <a:t>- Visado por el Ministro de Salud. A más tardar al 15 de julio.</a:t>
          </a:r>
        </a:p>
      </dgm:t>
    </dgm:pt>
    <dgm:pt modelId="{9886CFED-DE0B-480F-8AD2-CA1EE43E0F7B}" type="parTrans" cxnId="{749EC151-B1CA-41B8-A1CF-232C0F2B5A76}">
      <dgm:prSet/>
      <dgm:spPr/>
      <dgm:t>
        <a:bodyPr/>
        <a:lstStyle/>
        <a:p>
          <a:endParaRPr lang="es-CL" sz="1200"/>
        </a:p>
      </dgm:t>
    </dgm:pt>
    <dgm:pt modelId="{36C50B78-968E-4890-8F98-1C1AFAEE2F00}" type="sibTrans" cxnId="{749EC151-B1CA-41B8-A1CF-232C0F2B5A76}">
      <dgm:prSet/>
      <dgm:spPr/>
      <dgm:t>
        <a:bodyPr/>
        <a:lstStyle/>
        <a:p>
          <a:endParaRPr lang="es-CL" sz="1200"/>
        </a:p>
      </dgm:t>
    </dgm:pt>
    <dgm:pt modelId="{85ABE13B-A341-459F-A9A7-877287BAD18E}">
      <dgm:prSet phldrT="[Texto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L" sz="1600" b="1" dirty="0"/>
            <a:t>Meta</a:t>
          </a:r>
        </a:p>
      </dgm:t>
    </dgm:pt>
    <dgm:pt modelId="{D45B26DA-66BA-453E-9F9C-2CD5FF1BCFB2}" type="parTrans" cxnId="{3A124C80-C10B-4291-AD65-F1251CA86566}">
      <dgm:prSet/>
      <dgm:spPr/>
      <dgm:t>
        <a:bodyPr/>
        <a:lstStyle/>
        <a:p>
          <a:endParaRPr lang="es-CL"/>
        </a:p>
      </dgm:t>
    </dgm:pt>
    <dgm:pt modelId="{F3E9CAB8-A7D8-47A0-9F83-2CA73E742CC4}" type="sibTrans" cxnId="{3A124C80-C10B-4291-AD65-F1251CA86566}">
      <dgm:prSet/>
      <dgm:spPr/>
      <dgm:t>
        <a:bodyPr/>
        <a:lstStyle/>
        <a:p>
          <a:endParaRPr lang="es-CL"/>
        </a:p>
      </dgm:t>
    </dgm:pt>
    <dgm:pt modelId="{CC721D49-EF60-4580-9464-C83657FCDAEE}">
      <dgm:prSet phldrT="[Texto]" custT="1"/>
      <dgm:spPr/>
      <dgm:t>
        <a:bodyPr/>
        <a:lstStyle/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600" dirty="0"/>
        </a:p>
      </dgm:t>
    </dgm:pt>
    <dgm:pt modelId="{9857C77C-BB97-41A4-8747-8D5123209F96}" type="parTrans" cxnId="{7341D4AE-8052-48D6-90C1-65F097A73990}">
      <dgm:prSet/>
      <dgm:spPr/>
      <dgm:t>
        <a:bodyPr/>
        <a:lstStyle/>
        <a:p>
          <a:endParaRPr lang="es-CL"/>
        </a:p>
      </dgm:t>
    </dgm:pt>
    <dgm:pt modelId="{A52B6039-3564-44F3-93E5-8F822B18E609}" type="sibTrans" cxnId="{7341D4AE-8052-48D6-90C1-65F097A73990}">
      <dgm:prSet/>
      <dgm:spPr/>
      <dgm:t>
        <a:bodyPr/>
        <a:lstStyle/>
        <a:p>
          <a:endParaRPr lang="es-CL"/>
        </a:p>
      </dgm:t>
    </dgm:pt>
    <dgm:pt modelId="{FF2D59AA-859F-4687-8A38-69B82997D510}">
      <dgm:prSet phldrT="[Texto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L" sz="1600" b="1" dirty="0"/>
            <a:t>Notas del indicador</a:t>
          </a:r>
        </a:p>
      </dgm:t>
    </dgm:pt>
    <dgm:pt modelId="{6099094B-8D94-41AD-AA6B-80B95AE89EE9}" type="sibTrans" cxnId="{67AB4C42-911A-4F93-BF84-998FA05E2258}">
      <dgm:prSet/>
      <dgm:spPr/>
      <dgm:t>
        <a:bodyPr/>
        <a:lstStyle/>
        <a:p>
          <a:endParaRPr lang="es-CL"/>
        </a:p>
      </dgm:t>
    </dgm:pt>
    <dgm:pt modelId="{29D0E769-D395-4967-8313-A0DB2F3C82C6}" type="parTrans" cxnId="{67AB4C42-911A-4F93-BF84-998FA05E2258}">
      <dgm:prSet/>
      <dgm:spPr/>
      <dgm:t>
        <a:bodyPr/>
        <a:lstStyle/>
        <a:p>
          <a:endParaRPr lang="es-CL"/>
        </a:p>
      </dgm:t>
    </dgm:pt>
    <dgm:pt modelId="{A076EFF1-B731-4F6C-ABC7-3B8A514B2299}">
      <dgm:prSet phldrT="[Texto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L" sz="1600" b="1" dirty="0"/>
            <a:t>Nombre del Indicador</a:t>
          </a:r>
        </a:p>
      </dgm:t>
    </dgm:pt>
    <dgm:pt modelId="{8F031133-45D0-4C2E-BCA3-1E5CE4FB8886}" type="sibTrans" cxnId="{3912DDFB-49C9-4880-84D8-640554703F9F}">
      <dgm:prSet/>
      <dgm:spPr/>
      <dgm:t>
        <a:bodyPr/>
        <a:lstStyle/>
        <a:p>
          <a:endParaRPr lang="es-CL"/>
        </a:p>
      </dgm:t>
    </dgm:pt>
    <dgm:pt modelId="{15401775-3E92-437E-8780-A170EAEAD3B1}" type="parTrans" cxnId="{3912DDFB-49C9-4880-84D8-640554703F9F}">
      <dgm:prSet/>
      <dgm:spPr/>
      <dgm:t>
        <a:bodyPr/>
        <a:lstStyle/>
        <a:p>
          <a:endParaRPr lang="es-CL"/>
        </a:p>
      </dgm:t>
    </dgm:pt>
    <dgm:pt modelId="{8B1551A4-78A1-40DA-B46B-C87C8EE065AA}">
      <dgm:prSet phldrT="[Texto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L" sz="1600" b="1" dirty="0"/>
            <a:t>Fórmula de cálculo</a:t>
          </a:r>
        </a:p>
      </dgm:t>
    </dgm:pt>
    <dgm:pt modelId="{333B3C73-BBA5-41B5-804D-D28419D7BD0D}" type="sibTrans" cxnId="{307B67C1-DADB-45BA-B6D6-9874E9F5E635}">
      <dgm:prSet/>
      <dgm:spPr/>
      <dgm:t>
        <a:bodyPr/>
        <a:lstStyle/>
        <a:p>
          <a:endParaRPr lang="es-CL"/>
        </a:p>
      </dgm:t>
    </dgm:pt>
    <dgm:pt modelId="{29BE6CCB-76AD-4972-A312-391E82E1D131}" type="parTrans" cxnId="{307B67C1-DADB-45BA-B6D6-9874E9F5E635}">
      <dgm:prSet/>
      <dgm:spPr/>
      <dgm:t>
        <a:bodyPr/>
        <a:lstStyle/>
        <a:p>
          <a:endParaRPr lang="es-CL"/>
        </a:p>
      </dgm:t>
    </dgm:pt>
    <dgm:pt modelId="{B0A9335D-C897-4889-8417-02E5C9CB0286}">
      <dgm:prSet phldrT="[Texto]" custT="1"/>
      <dgm:spPr/>
      <dgm:t>
        <a:bodyPr/>
        <a:lstStyle/>
        <a:p>
          <a:pPr marL="0" lvl="0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dirty="0"/>
            <a:t>- Se debe incluir la justificación para cada caso.</a:t>
          </a: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dirty="0"/>
            <a:t>- Del 25 al 29 de Mayo se realizarán video conferencias por CR.</a:t>
          </a: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dirty="0"/>
            <a:t>- Hasta el 10 de Junio se recibirán las propuestas de ajustes finales.   </a:t>
          </a:r>
        </a:p>
        <a:p>
          <a:pPr marL="0" lvl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s-CL" sz="1600" dirty="0"/>
        </a:p>
      </dgm:t>
    </dgm:pt>
    <dgm:pt modelId="{609308F1-2945-4567-AEF9-F28AAB72E7CD}" type="parTrans" cxnId="{9D869391-DE71-4DB9-9804-EF8364E0B383}">
      <dgm:prSet/>
      <dgm:spPr/>
      <dgm:t>
        <a:bodyPr/>
        <a:lstStyle/>
        <a:p>
          <a:endParaRPr lang="es-CL"/>
        </a:p>
      </dgm:t>
    </dgm:pt>
    <dgm:pt modelId="{EBB3081B-6292-425C-A025-F2B45224DD90}" type="sibTrans" cxnId="{9D869391-DE71-4DB9-9804-EF8364E0B383}">
      <dgm:prSet/>
      <dgm:spPr/>
      <dgm:t>
        <a:bodyPr/>
        <a:lstStyle/>
        <a:p>
          <a:endParaRPr lang="es-CL"/>
        </a:p>
      </dgm:t>
    </dgm:pt>
    <dgm:pt modelId="{DB21575B-7E26-4317-88EA-5BBD34DA01D8}">
      <dgm:prSet phldrT="[Texto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L" sz="1600" b="1" dirty="0"/>
            <a:t>Valor esperado anual</a:t>
          </a:r>
        </a:p>
      </dgm:t>
    </dgm:pt>
    <dgm:pt modelId="{1D451051-9E33-4285-A841-69AF9EEFF712}" type="parTrans" cxnId="{4248D7B4-02B7-4DDA-AD4E-9B21EEC03F7A}">
      <dgm:prSet/>
      <dgm:spPr/>
      <dgm:t>
        <a:bodyPr/>
        <a:lstStyle/>
        <a:p>
          <a:endParaRPr lang="es-CL"/>
        </a:p>
      </dgm:t>
    </dgm:pt>
    <dgm:pt modelId="{A72EFACC-81CE-4E6F-8060-47B62B7BA348}" type="sibTrans" cxnId="{4248D7B4-02B7-4DDA-AD4E-9B21EEC03F7A}">
      <dgm:prSet/>
      <dgm:spPr/>
      <dgm:t>
        <a:bodyPr/>
        <a:lstStyle/>
        <a:p>
          <a:endParaRPr lang="es-CL"/>
        </a:p>
      </dgm:t>
    </dgm:pt>
    <dgm:pt modelId="{7A8310C3-F9EE-41F8-AD59-530E6F47D3E1}">
      <dgm:prSet phldrT="[Texto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es-CL" sz="1600" b="1" dirty="0"/>
            <a:t>Medio de Verificación. </a:t>
          </a:r>
          <a:r>
            <a:rPr lang="es-CL" sz="1600" dirty="0"/>
            <a:t>Se debe tener en consideración, la revisión de los MV realizados por Auditoría Interna.</a:t>
          </a:r>
        </a:p>
      </dgm:t>
    </dgm:pt>
    <dgm:pt modelId="{3A34ED67-6FF5-4C14-A9E7-A85734435902}" type="parTrans" cxnId="{5FC5497F-09C6-4E6F-8FB5-EA9B954FEDD3}">
      <dgm:prSet/>
      <dgm:spPr/>
      <dgm:t>
        <a:bodyPr/>
        <a:lstStyle/>
        <a:p>
          <a:endParaRPr lang="es-CL"/>
        </a:p>
      </dgm:t>
    </dgm:pt>
    <dgm:pt modelId="{9124E10C-CD8F-4977-9977-EA52950AD7ED}" type="sibTrans" cxnId="{5FC5497F-09C6-4E6F-8FB5-EA9B954FEDD3}">
      <dgm:prSet/>
      <dgm:spPr/>
      <dgm:t>
        <a:bodyPr/>
        <a:lstStyle/>
        <a:p>
          <a:endParaRPr lang="es-CL"/>
        </a:p>
      </dgm:t>
    </dgm:pt>
    <dgm:pt modelId="{1E81872D-3F01-49E6-BBD2-8DE7FFB2C7EB}">
      <dgm:prSet phldrT="[Texto]" custT="1"/>
      <dgm:spPr/>
      <dgm:t>
        <a:bodyPr/>
        <a:lstStyle/>
        <a:p>
          <a:pPr marL="171450" lvl="1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CL" sz="1600" b="1" dirty="0"/>
        </a:p>
      </dgm:t>
    </dgm:pt>
    <dgm:pt modelId="{A330F309-B86A-47AD-B8D1-18966714AE32}" type="parTrans" cxnId="{C7F7F872-9707-4B0F-920E-3EA8B03F9970}">
      <dgm:prSet/>
      <dgm:spPr/>
      <dgm:t>
        <a:bodyPr/>
        <a:lstStyle/>
        <a:p>
          <a:endParaRPr lang="es-CL"/>
        </a:p>
      </dgm:t>
    </dgm:pt>
    <dgm:pt modelId="{19F648B1-B44D-4D80-B786-E2AB3A0AAA98}" type="sibTrans" cxnId="{C7F7F872-9707-4B0F-920E-3EA8B03F9970}">
      <dgm:prSet/>
      <dgm:spPr/>
      <dgm:t>
        <a:bodyPr/>
        <a:lstStyle/>
        <a:p>
          <a:endParaRPr lang="es-CL"/>
        </a:p>
      </dgm:t>
    </dgm:pt>
    <dgm:pt modelId="{1D6A85C5-7935-4648-B313-6318EB9B0540}" type="pres">
      <dgm:prSet presAssocID="{EB11B7B3-AFCE-4BAB-ABE0-04BBCA9B3D63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CA6A90EB-E9FA-467D-AE35-22F9AE63B998}" type="pres">
      <dgm:prSet presAssocID="{5CBE3DDE-6739-43C1-85C7-F60B9FC341DA}" presName="parentText1" presStyleLbl="node1" presStyleIdx="0" presStyleCnt="3">
        <dgm:presLayoutVars>
          <dgm:chMax/>
          <dgm:chPref val="3"/>
          <dgm:bulletEnabled val="1"/>
        </dgm:presLayoutVars>
      </dgm:prSet>
      <dgm:spPr/>
    </dgm:pt>
    <dgm:pt modelId="{1B64D5EA-1757-4928-850A-169D37C6C31C}" type="pres">
      <dgm:prSet presAssocID="{5CBE3DDE-6739-43C1-85C7-F60B9FC341DA}" presName="childText1" presStyleLbl="solidAlignAcc1" presStyleIdx="0" presStyleCnt="3" custScaleY="148783" custLinFactNeighborX="-126" custLinFactNeighborY="15281">
        <dgm:presLayoutVars>
          <dgm:chMax val="0"/>
          <dgm:chPref val="0"/>
          <dgm:bulletEnabled val="1"/>
        </dgm:presLayoutVars>
      </dgm:prSet>
      <dgm:spPr/>
    </dgm:pt>
    <dgm:pt modelId="{7445F8E6-D395-4BBE-A8AB-D2303DBB1F3E}" type="pres">
      <dgm:prSet presAssocID="{332FC990-16FA-4853-9B0A-F312A4B027DF}" presName="parentText2" presStyleLbl="node1" presStyleIdx="1" presStyleCnt="3">
        <dgm:presLayoutVars>
          <dgm:chMax/>
          <dgm:chPref val="3"/>
          <dgm:bulletEnabled val="1"/>
        </dgm:presLayoutVars>
      </dgm:prSet>
      <dgm:spPr/>
    </dgm:pt>
    <dgm:pt modelId="{5E387107-22E8-4E8C-BB98-37CC2E5C0CAD}" type="pres">
      <dgm:prSet presAssocID="{332FC990-16FA-4853-9B0A-F312A4B027DF}" presName="childText2" presStyleLbl="solidAlignAcc1" presStyleIdx="1" presStyleCnt="3" custScaleY="133218" custLinFactNeighborX="409" custLinFactNeighborY="5760">
        <dgm:presLayoutVars>
          <dgm:chMax val="0"/>
          <dgm:chPref val="0"/>
          <dgm:bulletEnabled val="1"/>
        </dgm:presLayoutVars>
      </dgm:prSet>
      <dgm:spPr/>
    </dgm:pt>
    <dgm:pt modelId="{9CCB9F09-AA10-4B54-833E-7D58A2A7E3D4}" type="pres">
      <dgm:prSet presAssocID="{54C3D8DC-DEB2-4FE9-B43E-CB6887F8784A}" presName="parentText3" presStyleLbl="node1" presStyleIdx="2" presStyleCnt="3">
        <dgm:presLayoutVars>
          <dgm:chMax/>
          <dgm:chPref val="3"/>
          <dgm:bulletEnabled val="1"/>
        </dgm:presLayoutVars>
      </dgm:prSet>
      <dgm:spPr/>
    </dgm:pt>
    <dgm:pt modelId="{E883A342-B703-4C8F-87BB-D9A6BEA67522}" type="pres">
      <dgm:prSet presAssocID="{54C3D8DC-DEB2-4FE9-B43E-CB6887F8784A}" presName="childText3" presStyleLbl="solidAlignAcc1" presStyleIdx="2" presStyleCnt="3" custScaleY="116200" custLinFactNeighborX="816">
        <dgm:presLayoutVars>
          <dgm:chMax val="0"/>
          <dgm:chPref val="0"/>
          <dgm:bulletEnabled val="1"/>
        </dgm:presLayoutVars>
      </dgm:prSet>
      <dgm:spPr/>
    </dgm:pt>
  </dgm:ptLst>
  <dgm:cxnLst>
    <dgm:cxn modelId="{450DD90E-D42F-479B-BBD3-B3BE7C17D332}" srcId="{332FC990-16FA-4853-9B0A-F312A4B027DF}" destId="{F7876F46-2A6B-45FA-9251-1102B403D7A7}" srcOrd="0" destOrd="0" parTransId="{C5EDB30F-6E24-4526-8668-CF0F512D4834}" sibTransId="{0D9DF107-699D-4390-B466-B912F6A6F763}"/>
    <dgm:cxn modelId="{E35AFA17-6922-4FFE-8C0C-9B6446E6AEBA}" type="presOf" srcId="{5CBE3DDE-6739-43C1-85C7-F60B9FC341DA}" destId="{CA6A90EB-E9FA-467D-AE35-22F9AE63B998}" srcOrd="0" destOrd="0" presId="urn:microsoft.com/office/officeart/2009/3/layout/IncreasingArrowsProcess"/>
    <dgm:cxn modelId="{389CF61F-FD8F-4ECB-B8AD-7F4E12EC6DA1}" type="presOf" srcId="{DB21575B-7E26-4317-88EA-5BBD34DA01D8}" destId="{1B64D5EA-1757-4928-850A-169D37C6C31C}" srcOrd="0" destOrd="5" presId="urn:microsoft.com/office/officeart/2009/3/layout/IncreasingArrowsProcess"/>
    <dgm:cxn modelId="{7EABAE2D-2552-4ACD-B524-337B602A0239}" type="presOf" srcId="{85ABE13B-A341-459F-A9A7-877287BAD18E}" destId="{1B64D5EA-1757-4928-850A-169D37C6C31C}" srcOrd="0" destOrd="1" presId="urn:microsoft.com/office/officeart/2009/3/layout/IncreasingArrowsProcess"/>
    <dgm:cxn modelId="{E00DDE37-E183-4D34-910F-9A3F3F1EF3FD}" srcId="{EB11B7B3-AFCE-4BAB-ABE0-04BBCA9B3D63}" destId="{332FC990-16FA-4853-9B0A-F312A4B027DF}" srcOrd="1" destOrd="0" parTransId="{52934D01-762C-4574-9DEA-34D96879DA43}" sibTransId="{B7458341-DD2F-4846-9C43-2F264F08103C}"/>
    <dgm:cxn modelId="{67AB4C42-911A-4F93-BF84-998FA05E2258}" srcId="{4CA806AF-CC24-4CD7-98AB-04DF0A26323E}" destId="{FF2D59AA-859F-4687-8A38-69B82997D510}" srcOrd="5" destOrd="0" parTransId="{29D0E769-D395-4967-8313-A0DB2F3C82C6}" sibTransId="{6099094B-8D94-41AD-AA6B-80B95AE89EE9}"/>
    <dgm:cxn modelId="{97E39343-4861-401D-83BA-3F3B4A671366}" type="presOf" srcId="{7A8310C3-F9EE-41F8-AD59-530E6F47D3E1}" destId="{1B64D5EA-1757-4928-850A-169D37C6C31C}" srcOrd="0" destOrd="4" presId="urn:microsoft.com/office/officeart/2009/3/layout/IncreasingArrowsProcess"/>
    <dgm:cxn modelId="{71404B4F-72BA-452D-A17C-E9081281D26D}" srcId="{EB11B7B3-AFCE-4BAB-ABE0-04BBCA9B3D63}" destId="{5CBE3DDE-6739-43C1-85C7-F60B9FC341DA}" srcOrd="0" destOrd="0" parTransId="{DE578111-1134-4C9A-98C4-8334C2BD4B34}" sibTransId="{5CF71177-6366-4991-BBC4-524F21F7E0EE}"/>
    <dgm:cxn modelId="{749EC151-B1CA-41B8-A1CF-232C0F2B5A76}" srcId="{54C3D8DC-DEB2-4FE9-B43E-CB6887F8784A}" destId="{D2211E83-29F9-47E2-9E0A-55629F8DF0B3}" srcOrd="0" destOrd="0" parTransId="{9886CFED-DE0B-480F-8AD2-CA1EE43E0F7B}" sibTransId="{36C50B78-968E-4890-8F98-1C1AFAEE2F00}"/>
    <dgm:cxn modelId="{6BEAE172-B271-45F3-B0C3-789FF4707FC1}" type="presOf" srcId="{EB11B7B3-AFCE-4BAB-ABE0-04BBCA9B3D63}" destId="{1D6A85C5-7935-4648-B313-6318EB9B0540}" srcOrd="0" destOrd="0" presId="urn:microsoft.com/office/officeart/2009/3/layout/IncreasingArrowsProcess"/>
    <dgm:cxn modelId="{C7F7F872-9707-4B0F-920E-3EA8B03F9970}" srcId="{5CBE3DDE-6739-43C1-85C7-F60B9FC341DA}" destId="{1E81872D-3F01-49E6-BBD2-8DE7FFB2C7EB}" srcOrd="1" destOrd="0" parTransId="{A330F309-B86A-47AD-B8D1-18966714AE32}" sibTransId="{19F648B1-B44D-4D80-B786-E2AB3A0AAA98}"/>
    <dgm:cxn modelId="{0A635E73-6BC2-4205-9EF6-7795C23FED7D}" type="presOf" srcId="{A076EFF1-B731-4F6C-ABC7-3B8A514B2299}" destId="{1B64D5EA-1757-4928-850A-169D37C6C31C}" srcOrd="0" destOrd="2" presId="urn:microsoft.com/office/officeart/2009/3/layout/IncreasingArrowsProcess"/>
    <dgm:cxn modelId="{469C6953-02FC-45E4-8A86-4CF6E879CC1D}" type="presOf" srcId="{F7876F46-2A6B-45FA-9251-1102B403D7A7}" destId="{5E387107-22E8-4E8C-BB98-37CC2E5C0CAD}" srcOrd="0" destOrd="0" presId="urn:microsoft.com/office/officeart/2009/3/layout/IncreasingArrowsProcess"/>
    <dgm:cxn modelId="{3C64B956-B9B1-4E73-ABA0-C80B20210E77}" type="presOf" srcId="{FF2D59AA-859F-4687-8A38-69B82997D510}" destId="{1B64D5EA-1757-4928-850A-169D37C6C31C}" srcOrd="0" destOrd="6" presId="urn:microsoft.com/office/officeart/2009/3/layout/IncreasingArrowsProcess"/>
    <dgm:cxn modelId="{5FC5497F-09C6-4E6F-8FB5-EA9B954FEDD3}" srcId="{4CA806AF-CC24-4CD7-98AB-04DF0A26323E}" destId="{7A8310C3-F9EE-41F8-AD59-530E6F47D3E1}" srcOrd="3" destOrd="0" parTransId="{3A34ED67-6FF5-4C14-A9E7-A85734435902}" sibTransId="{9124E10C-CD8F-4977-9977-EA52950AD7ED}"/>
    <dgm:cxn modelId="{3A124C80-C10B-4291-AD65-F1251CA86566}" srcId="{4CA806AF-CC24-4CD7-98AB-04DF0A26323E}" destId="{85ABE13B-A341-459F-A9A7-877287BAD18E}" srcOrd="0" destOrd="0" parTransId="{D45B26DA-66BA-453E-9F9C-2CD5FF1BCFB2}" sibTransId="{F3E9CAB8-A7D8-47A0-9F83-2CA73E742CC4}"/>
    <dgm:cxn modelId="{8CEE9B87-D3FA-48BA-9345-694C987C0739}" type="presOf" srcId="{B0A9335D-C897-4889-8417-02E5C9CB0286}" destId="{1B64D5EA-1757-4928-850A-169D37C6C31C}" srcOrd="0" destOrd="8" presId="urn:microsoft.com/office/officeart/2009/3/layout/IncreasingArrowsProcess"/>
    <dgm:cxn modelId="{808AA38A-5EBD-489B-8878-AD6EFF647193}" type="presOf" srcId="{D2211E83-29F9-47E2-9E0A-55629F8DF0B3}" destId="{E883A342-B703-4C8F-87BB-D9A6BEA67522}" srcOrd="0" destOrd="0" presId="urn:microsoft.com/office/officeart/2009/3/layout/IncreasingArrowsProcess"/>
    <dgm:cxn modelId="{9D869391-DE71-4DB9-9804-EF8364E0B383}" srcId="{5CBE3DDE-6739-43C1-85C7-F60B9FC341DA}" destId="{B0A9335D-C897-4889-8417-02E5C9CB0286}" srcOrd="2" destOrd="0" parTransId="{609308F1-2945-4567-AEF9-F28AAB72E7CD}" sibTransId="{EBB3081B-6292-425C-A025-F2B45224DD90}"/>
    <dgm:cxn modelId="{2FECBDAA-EC09-482C-825E-B6B8E1141A69}" type="presOf" srcId="{4CA806AF-CC24-4CD7-98AB-04DF0A26323E}" destId="{1B64D5EA-1757-4928-850A-169D37C6C31C}" srcOrd="0" destOrd="0" presId="urn:microsoft.com/office/officeart/2009/3/layout/IncreasingArrowsProcess"/>
    <dgm:cxn modelId="{6F4BB2AE-CBD8-4B71-B04B-A93FD5F04366}" type="presOf" srcId="{332FC990-16FA-4853-9B0A-F312A4B027DF}" destId="{7445F8E6-D395-4BBE-A8AB-D2303DBB1F3E}" srcOrd="0" destOrd="0" presId="urn:microsoft.com/office/officeart/2009/3/layout/IncreasingArrowsProcess"/>
    <dgm:cxn modelId="{7341D4AE-8052-48D6-90C1-65F097A73990}" srcId="{5CBE3DDE-6739-43C1-85C7-F60B9FC341DA}" destId="{CC721D49-EF60-4580-9464-C83657FCDAEE}" srcOrd="3" destOrd="0" parTransId="{9857C77C-BB97-41A4-8747-8D5123209F96}" sibTransId="{A52B6039-3564-44F3-93E5-8F822B18E609}"/>
    <dgm:cxn modelId="{38B584B2-F84C-4ACB-ACBA-2EC083D56A6D}" srcId="{EB11B7B3-AFCE-4BAB-ABE0-04BBCA9B3D63}" destId="{54C3D8DC-DEB2-4FE9-B43E-CB6887F8784A}" srcOrd="2" destOrd="0" parTransId="{ADCE4695-6CE6-4C19-BB69-C5FB64D55E60}" sibTransId="{82B116E9-9C7E-489B-B045-F53A1E4EDDD9}"/>
    <dgm:cxn modelId="{4248D7B4-02B7-4DDA-AD4E-9B21EEC03F7A}" srcId="{4CA806AF-CC24-4CD7-98AB-04DF0A26323E}" destId="{DB21575B-7E26-4317-88EA-5BBD34DA01D8}" srcOrd="4" destOrd="0" parTransId="{1D451051-9E33-4285-A841-69AF9EEFF712}" sibTransId="{A72EFACC-81CE-4E6F-8060-47B62B7BA348}"/>
    <dgm:cxn modelId="{43AFFBBB-3D2D-4ED8-937A-30786F1FDD6C}" type="presOf" srcId="{CC721D49-EF60-4580-9464-C83657FCDAEE}" destId="{1B64D5EA-1757-4928-850A-169D37C6C31C}" srcOrd="0" destOrd="9" presId="urn:microsoft.com/office/officeart/2009/3/layout/IncreasingArrowsProcess"/>
    <dgm:cxn modelId="{307B67C1-DADB-45BA-B6D6-9874E9F5E635}" srcId="{4CA806AF-CC24-4CD7-98AB-04DF0A26323E}" destId="{8B1551A4-78A1-40DA-B46B-C87C8EE065AA}" srcOrd="2" destOrd="0" parTransId="{29BE6CCB-76AD-4972-A312-391E82E1D131}" sibTransId="{333B3C73-BBA5-41B5-804D-D28419D7BD0D}"/>
    <dgm:cxn modelId="{0A525BC6-0C44-4EDC-8B59-30401054FB10}" type="presOf" srcId="{1E81872D-3F01-49E6-BBD2-8DE7FFB2C7EB}" destId="{1B64D5EA-1757-4928-850A-169D37C6C31C}" srcOrd="0" destOrd="7" presId="urn:microsoft.com/office/officeart/2009/3/layout/IncreasingArrowsProcess"/>
    <dgm:cxn modelId="{A594C8CB-D5A3-4378-BD50-83EE9528C0BF}" type="presOf" srcId="{8B1551A4-78A1-40DA-B46B-C87C8EE065AA}" destId="{1B64D5EA-1757-4928-850A-169D37C6C31C}" srcOrd="0" destOrd="3" presId="urn:microsoft.com/office/officeart/2009/3/layout/IncreasingArrowsProcess"/>
    <dgm:cxn modelId="{99A287E3-F70B-4960-A001-B1E2D1E76753}" srcId="{5CBE3DDE-6739-43C1-85C7-F60B9FC341DA}" destId="{4CA806AF-CC24-4CD7-98AB-04DF0A26323E}" srcOrd="0" destOrd="0" parTransId="{482DBC1C-C756-46A5-AD03-582C0881B0B2}" sibTransId="{8374970A-4BB6-4C6A-ACB4-785BBD1B8552}"/>
    <dgm:cxn modelId="{33F34AEA-6EC5-41E9-8EBE-4608EB91B3F0}" type="presOf" srcId="{54C3D8DC-DEB2-4FE9-B43E-CB6887F8784A}" destId="{9CCB9F09-AA10-4B54-833E-7D58A2A7E3D4}" srcOrd="0" destOrd="0" presId="urn:microsoft.com/office/officeart/2009/3/layout/IncreasingArrowsProcess"/>
    <dgm:cxn modelId="{3912DDFB-49C9-4880-84D8-640554703F9F}" srcId="{4CA806AF-CC24-4CD7-98AB-04DF0A26323E}" destId="{A076EFF1-B731-4F6C-ABC7-3B8A514B2299}" srcOrd="1" destOrd="0" parTransId="{15401775-3E92-437E-8780-A170EAEAD3B1}" sibTransId="{8F031133-45D0-4C2E-BCA3-1E5CE4FB8886}"/>
    <dgm:cxn modelId="{88D29884-7A05-45B3-9CEC-1DF592266BAB}" type="presParOf" srcId="{1D6A85C5-7935-4648-B313-6318EB9B0540}" destId="{CA6A90EB-E9FA-467D-AE35-22F9AE63B998}" srcOrd="0" destOrd="0" presId="urn:microsoft.com/office/officeart/2009/3/layout/IncreasingArrowsProcess"/>
    <dgm:cxn modelId="{F245DF48-0281-45F4-B53E-8597B438466F}" type="presParOf" srcId="{1D6A85C5-7935-4648-B313-6318EB9B0540}" destId="{1B64D5EA-1757-4928-850A-169D37C6C31C}" srcOrd="1" destOrd="0" presId="urn:microsoft.com/office/officeart/2009/3/layout/IncreasingArrowsProcess"/>
    <dgm:cxn modelId="{477B5100-CD09-4F12-9119-A36BECB85452}" type="presParOf" srcId="{1D6A85C5-7935-4648-B313-6318EB9B0540}" destId="{7445F8E6-D395-4BBE-A8AB-D2303DBB1F3E}" srcOrd="2" destOrd="0" presId="urn:microsoft.com/office/officeart/2009/3/layout/IncreasingArrowsProcess"/>
    <dgm:cxn modelId="{ED1BAEC3-2780-4612-BF31-66DCA8E969E1}" type="presParOf" srcId="{1D6A85C5-7935-4648-B313-6318EB9B0540}" destId="{5E387107-22E8-4E8C-BB98-37CC2E5C0CAD}" srcOrd="3" destOrd="0" presId="urn:microsoft.com/office/officeart/2009/3/layout/IncreasingArrowsProcess"/>
    <dgm:cxn modelId="{C90BA70B-5312-4BB7-9E9E-6CF4BC8539A8}" type="presParOf" srcId="{1D6A85C5-7935-4648-B313-6318EB9B0540}" destId="{9CCB9F09-AA10-4B54-833E-7D58A2A7E3D4}" srcOrd="4" destOrd="0" presId="urn:microsoft.com/office/officeart/2009/3/layout/IncreasingArrowsProcess"/>
    <dgm:cxn modelId="{C0EDCDD8-1776-4934-B7C0-2C730302A3D1}" type="presParOf" srcId="{1D6A85C5-7935-4648-B313-6318EB9B0540}" destId="{E883A342-B703-4C8F-87BB-D9A6BEA67522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6A90EB-E9FA-467D-AE35-22F9AE63B998}">
      <dsp:nvSpPr>
        <dsp:cNvPr id="0" name=""/>
        <dsp:cNvSpPr/>
      </dsp:nvSpPr>
      <dsp:spPr>
        <a:xfrm>
          <a:off x="32501" y="-45669"/>
          <a:ext cx="11207342" cy="16322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5911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Propuesta Ajuste </a:t>
          </a:r>
        </a:p>
      </dsp:txBody>
      <dsp:txXfrm>
        <a:off x="32501" y="362385"/>
        <a:ext cx="10799288" cy="816108"/>
      </dsp:txXfrm>
    </dsp:sp>
    <dsp:sp modelId="{1B64D5EA-1757-4928-850A-169D37C6C31C}">
      <dsp:nvSpPr>
        <dsp:cNvPr id="0" name=""/>
        <dsp:cNvSpPr/>
      </dsp:nvSpPr>
      <dsp:spPr>
        <a:xfrm>
          <a:off x="28151" y="926548"/>
          <a:ext cx="3451861" cy="46781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Wingdings" panose="05000000000000000000" pitchFamily="2" charset="2"/>
            <a:buNone/>
          </a:pPr>
          <a:r>
            <a:rPr lang="es-CL" sz="1600" kern="1200" dirty="0"/>
            <a:t>- Cada CR revisa y propone ajustes en: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Meta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Nombre del Indicador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Fórmula de cálculo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Medio de Verificación. </a:t>
          </a:r>
          <a:r>
            <a:rPr lang="es-CL" sz="1600" kern="1200" dirty="0"/>
            <a:t>Se debe tener en consideración, la revisión de los MV realizados por Auditoría Interna.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Valor esperado anual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L" sz="1600" b="1" kern="1200" dirty="0"/>
            <a:t>Notas del indicador</a:t>
          </a:r>
        </a:p>
        <a:p>
          <a:pPr marL="171450" lvl="1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CL" sz="1600" b="1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Se debe incluir la justificación para cada caso.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Del 25 al 29 de Mayo se realizarán video conferencias por CR.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Hasta el 10 de Junio se recibirán las propuestas de ajustes finales.   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s-CL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L" sz="1600" kern="1200" dirty="0"/>
        </a:p>
      </dsp:txBody>
      <dsp:txXfrm>
        <a:off x="28151" y="926548"/>
        <a:ext cx="3451861" cy="4678108"/>
      </dsp:txXfrm>
    </dsp:sp>
    <dsp:sp modelId="{7445F8E6-D395-4BBE-A8AB-D2303DBB1F3E}">
      <dsp:nvSpPr>
        <dsp:cNvPr id="0" name=""/>
        <dsp:cNvSpPr/>
      </dsp:nvSpPr>
      <dsp:spPr>
        <a:xfrm>
          <a:off x="3484362" y="498402"/>
          <a:ext cx="7755480" cy="16322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5911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Revisión Propuesta 	</a:t>
          </a:r>
        </a:p>
      </dsp:txBody>
      <dsp:txXfrm>
        <a:off x="3484362" y="906456"/>
        <a:ext cx="7347426" cy="816108"/>
      </dsp:txXfrm>
    </dsp:sp>
    <dsp:sp modelId="{5E387107-22E8-4E8C-BB98-37CC2E5C0CAD}">
      <dsp:nvSpPr>
        <dsp:cNvPr id="0" name=""/>
        <dsp:cNvSpPr/>
      </dsp:nvSpPr>
      <dsp:spPr>
        <a:xfrm>
          <a:off x="3498480" y="1415957"/>
          <a:ext cx="3451861" cy="418870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Se contará con la participación de la División de Auditoría para revisar la suficiencia y claridad de los Medios de Verificación.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El proceso de revisión y ajuste de la propuesta se llevará a cabo desde el 11 al 19 de Junio.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endParaRPr lang="es-CL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endParaRPr lang="es-CL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endParaRPr lang="es-CL" sz="1600" kern="1200" dirty="0"/>
        </a:p>
      </dsp:txBody>
      <dsp:txXfrm>
        <a:off x="3498480" y="1415957"/>
        <a:ext cx="3451861" cy="4188705"/>
      </dsp:txXfrm>
    </dsp:sp>
    <dsp:sp modelId="{9CCB9F09-AA10-4B54-833E-7D58A2A7E3D4}">
      <dsp:nvSpPr>
        <dsp:cNvPr id="0" name=""/>
        <dsp:cNvSpPr/>
      </dsp:nvSpPr>
      <dsp:spPr>
        <a:xfrm>
          <a:off x="6936224" y="1042475"/>
          <a:ext cx="4303619" cy="1632216"/>
        </a:xfrm>
        <a:prstGeom prst="rightArrow">
          <a:avLst>
            <a:gd name="adj1" fmla="val 5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254000" bIns="259114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1800" b="1" kern="1200" dirty="0"/>
            <a:t>Resolución Ajuste</a:t>
          </a:r>
        </a:p>
      </dsp:txBody>
      <dsp:txXfrm>
        <a:off x="6936224" y="1450529"/>
        <a:ext cx="3895565" cy="816108"/>
      </dsp:txXfrm>
    </dsp:sp>
    <dsp:sp modelId="{E883A342-B703-4C8F-87BB-D9A6BEA67522}">
      <dsp:nvSpPr>
        <dsp:cNvPr id="0" name=""/>
        <dsp:cNvSpPr/>
      </dsp:nvSpPr>
      <dsp:spPr>
        <a:xfrm>
          <a:off x="6964391" y="2050192"/>
          <a:ext cx="3451861" cy="36001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Elaboración de Resolución de Ajuste al 23 de Junio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Envío a Fiscalía para revisión. 23 de Junio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Revisión con Control de Gestión Ministerial. 23 al 26 de Junio.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s-CL" sz="1600" kern="1200" dirty="0"/>
            <a:t>- Visado por el Ministro de Salud. A más tardar al 15 de julio.</a:t>
          </a:r>
        </a:p>
      </dsp:txBody>
      <dsp:txXfrm>
        <a:off x="6964391" y="2050192"/>
        <a:ext cx="3451861" cy="36001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C0012-5F54-714A-A560-1295749F1B45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8EBE1-85DE-E347-8022-8C741FAFC9F6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532802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08AE2-01AF-A649-B3D0-453DCEFBE57A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18505E-768A-8C4C-884C-94F745FC6577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6561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903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280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844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0013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573717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2280713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5492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0860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130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5739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300314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2643617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666933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5285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47786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274641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615172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/>
          <a:lstStyle>
            <a:lvl1pPr defTabSz="914400" eaLnBrk="1" hangingPunct="1">
              <a:defRPr b="1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CC75A414-B68C-4945-A413-E19BD7D113B0}" type="datetimeFigureOut">
              <a:rPr lang="es-CL"/>
              <a:pPr>
                <a:defRPr/>
              </a:pPr>
              <a:t>07-07-2020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/>
          <a:lstStyle>
            <a:lvl1pPr defTabSz="914400" eaLnBrk="1" hangingPunct="1">
              <a:defRPr b="1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/>
          <a:lstStyle>
            <a:lvl1pPr defTabSz="914400" eaLnBrk="1" hangingPunct="1">
              <a:defRPr b="1">
                <a:solidFill>
                  <a:srgbClr val="000000"/>
                </a:solidFill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6FA04452-44EE-4D72-AEA8-5779CC99169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64774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3827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90055" y="1380818"/>
            <a:ext cx="5440788" cy="46118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4602" y="1380818"/>
            <a:ext cx="5440788" cy="461183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12507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8DD0C-E253-4308-AE53-929BEF004264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48893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CB877-DCBC-47DE-AF51-5D8993CEB299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329372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400" y="6527803"/>
            <a:ext cx="38608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723DD-AB6A-4989-9F74-2CC7EEF22FC2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2503516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E414E-9F03-44EF-BFA7-F4AA4B594747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93632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771611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400" y="6527803"/>
            <a:ext cx="38608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580FE-0FAD-4841-BF43-2C69C346A720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333558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AECD6-1841-468F-AAC4-4F210DC6C6CA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740166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66326-7814-4577-86AC-94F47795F95A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7182033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DE28-B9ED-4F61-ADF4-76F44C44AC47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139426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BBC25-0A66-4DB1-89DE-50F811EE6EA9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0485854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7A56F-B4B0-4F0E-A99A-36222C1B3FBA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4691352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6400" y="274641"/>
            <a:ext cx="27432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72136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2F22B-D5B3-49DB-95D2-8AACB988DB09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0430951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8857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43107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lang="es-ES" sz="3600" b="0" cap="none" spc="0" dirty="0" smtClean="0">
                <a:ln w="0"/>
                <a:solidFill>
                  <a:srgbClr val="0057A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charset="0"/>
                <a:ea typeface="ヒラギノ角ゴ Pro W3" charset="0"/>
                <a:cs typeface="Verdana" charset="0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03030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645121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519069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53379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59046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5229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50397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3622784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CL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5523064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69707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17379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479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0710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754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901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53274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0695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ECD29-0BE2-E54F-A186-2312880F8181}" type="datetimeFigureOut">
              <a:rPr lang="es-ES_tradnl" smtClean="0"/>
              <a:t>07/07/2020</a:t>
            </a:fld>
            <a:endParaRPr lang="es-ES_tradn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CDD4D-C87C-E84F-A38A-22616CDF16E8}" type="slidenum">
              <a:rPr lang="es-ES_tradnl" smtClean="0"/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3646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783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03202" y="152400"/>
            <a:ext cx="1088601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202" y="1477963"/>
            <a:ext cx="10902951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/>
              <a:t>Click to edit Master text styles</a:t>
            </a:r>
          </a:p>
          <a:p>
            <a:pPr lvl="1"/>
            <a:r>
              <a:rPr lang="en-US" altLang="es-CL"/>
              <a:t>Second level</a:t>
            </a:r>
          </a:p>
          <a:p>
            <a:pPr lvl="2"/>
            <a:r>
              <a:rPr lang="en-US" altLang="es-CL"/>
              <a:t>Third level</a:t>
            </a:r>
          </a:p>
          <a:p>
            <a:pPr lvl="3"/>
            <a:r>
              <a:rPr lang="en-US" altLang="es-CL"/>
              <a:t>Fourth level</a:t>
            </a:r>
          </a:p>
          <a:p>
            <a:pPr lvl="4"/>
            <a:r>
              <a:rPr lang="en-US" altLang="es-CL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17" y="6527803"/>
            <a:ext cx="28448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anose="020B0604030504040204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24040DD-78D6-4B57-926A-6A980DD2F954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  <p:sp>
        <p:nvSpPr>
          <p:cNvPr id="2053" name="Rectangle 6"/>
          <p:cNvSpPr>
            <a:spLocks noChangeArrowheads="1"/>
          </p:cNvSpPr>
          <p:nvPr userDrawn="1"/>
        </p:nvSpPr>
        <p:spPr bwMode="auto">
          <a:xfrm>
            <a:off x="11218335" y="-6350"/>
            <a:ext cx="378884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endParaRPr lang="es-ES" altLang="es-CL" sz="1800">
              <a:solidFill>
                <a:srgbClr val="FFFFFF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2054" name="Rectangle 7"/>
          <p:cNvSpPr>
            <a:spLocks noChangeArrowheads="1"/>
          </p:cNvSpPr>
          <p:nvPr userDrawn="1"/>
        </p:nvSpPr>
        <p:spPr bwMode="auto">
          <a:xfrm>
            <a:off x="11597219" y="3"/>
            <a:ext cx="463549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endParaRPr lang="es-ES" altLang="es-CL" sz="1800">
              <a:solidFill>
                <a:srgbClr val="FFFFFF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2055" name="Rectangle 9"/>
          <p:cNvSpPr>
            <a:spLocks noChangeArrowheads="1"/>
          </p:cNvSpPr>
          <p:nvPr userDrawn="1"/>
        </p:nvSpPr>
        <p:spPr bwMode="auto">
          <a:xfrm>
            <a:off x="11218335" y="6400800"/>
            <a:ext cx="378884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endParaRPr lang="es-ES" altLang="es-CL" sz="1800">
              <a:solidFill>
                <a:srgbClr val="FFFFFF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2056" name="Rectangle 10"/>
          <p:cNvSpPr>
            <a:spLocks noChangeArrowheads="1"/>
          </p:cNvSpPr>
          <p:nvPr userDrawn="1"/>
        </p:nvSpPr>
        <p:spPr bwMode="auto">
          <a:xfrm>
            <a:off x="11597219" y="6400800"/>
            <a:ext cx="463549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charset="-128"/>
              </a:defRPr>
            </a:lvl9pPr>
          </a:lstStyle>
          <a:p>
            <a:pPr eaLnBrk="1" hangingPunct="1">
              <a:defRPr/>
            </a:pPr>
            <a:endParaRPr lang="es-ES" altLang="es-CL" sz="1800">
              <a:solidFill>
                <a:srgbClr val="FFFFFF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12" name="CuadroTexto 11"/>
          <p:cNvSpPr txBox="1"/>
          <p:nvPr userDrawn="1"/>
        </p:nvSpPr>
        <p:spPr>
          <a:xfrm>
            <a:off x="177800" y="6494463"/>
            <a:ext cx="3683000" cy="246062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defRPr/>
            </a:pPr>
            <a:r>
              <a:rPr lang="es-ES_tradnl" sz="1000">
                <a:solidFill>
                  <a:srgbClr val="7F7F7F"/>
                </a:solidFill>
                <a:latin typeface="Verdana" charset="0"/>
                <a:cs typeface="Verdana" charset="0"/>
              </a:rPr>
              <a:t>Gobierno de Chile / Ministerio de Salud</a:t>
            </a:r>
          </a:p>
        </p:txBody>
      </p:sp>
    </p:spTree>
    <p:extLst>
      <p:ext uri="{BB962C8B-B14F-4D97-AF65-F5344CB8AC3E}">
        <p14:creationId xmlns:p14="http://schemas.microsoft.com/office/powerpoint/2010/main" val="2757586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220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m.wikipedia.org/wiki/File:Bueno-verde.png" TargetMode="External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482583" y="5542635"/>
            <a:ext cx="2263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1200" b="1" dirty="0">
                <a:solidFill>
                  <a:srgbClr val="525252"/>
                </a:solidFill>
                <a:latin typeface="Arial" charset="0"/>
                <a:ea typeface="Arial" charset="0"/>
                <a:cs typeface="Arial" charset="0"/>
              </a:rPr>
              <a:t>Fondo Nacional de Salud</a:t>
            </a:r>
          </a:p>
          <a:p>
            <a:pPr algn="r"/>
            <a:r>
              <a:rPr lang="es-ES" sz="1200" dirty="0">
                <a:solidFill>
                  <a:srgbClr val="525252"/>
                </a:solidFill>
                <a:latin typeface="Arial" charset="0"/>
                <a:ea typeface="Arial" charset="0"/>
                <a:cs typeface="Arial" charset="0"/>
              </a:rPr>
              <a:t>Santiago, 26 de Junio de 2020</a:t>
            </a:r>
          </a:p>
        </p:txBody>
      </p:sp>
      <p:sp>
        <p:nvSpPr>
          <p:cNvPr id="3" name="3 Marcador de contenido"/>
          <p:cNvSpPr txBox="1">
            <a:spLocks/>
          </p:cNvSpPr>
          <p:nvPr/>
        </p:nvSpPr>
        <p:spPr>
          <a:xfrm>
            <a:off x="595191" y="3516852"/>
            <a:ext cx="11005138" cy="9810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_tradnl" sz="2800" dirty="0">
              <a:solidFill>
                <a:srgbClr val="52525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" name="3 Marcador de contenido"/>
          <p:cNvSpPr txBox="1">
            <a:spLocks/>
          </p:cNvSpPr>
          <p:nvPr/>
        </p:nvSpPr>
        <p:spPr>
          <a:xfrm>
            <a:off x="364076" y="2029968"/>
            <a:ext cx="11467368" cy="24679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L" sz="4400" b="1" spc="-150" dirty="0">
                <a:solidFill>
                  <a:srgbClr val="0063AE"/>
                </a:solidFill>
                <a:latin typeface="Candara" panose="020E0502030303020204" pitchFamily="34" charset="0"/>
                <a:ea typeface="Arial Black" charset="0"/>
                <a:cs typeface="Arial Black" charset="0"/>
              </a:rPr>
              <a:t>Propuesta Ajuste CDC 2020</a:t>
            </a:r>
          </a:p>
        </p:txBody>
      </p:sp>
    </p:spTree>
    <p:extLst>
      <p:ext uri="{BB962C8B-B14F-4D97-AF65-F5344CB8AC3E}">
        <p14:creationId xmlns:p14="http://schemas.microsoft.com/office/powerpoint/2010/main" val="1658036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6352EB-7B1B-4770-8C5E-FC76BC055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236"/>
            <a:ext cx="10515600" cy="833054"/>
          </a:xfrm>
        </p:spPr>
        <p:txBody>
          <a:bodyPr/>
          <a:lstStyle/>
          <a:p>
            <a:r>
              <a:rPr lang="es-CL" sz="2800" b="1" dirty="0">
                <a:solidFill>
                  <a:srgbClr val="0063AE"/>
                </a:solidFill>
                <a:latin typeface="Arial Black" charset="0"/>
              </a:rPr>
              <a:t>PROCESO AJUSTE DE METAS CDC 2020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5B7AB65E-8301-486C-9380-A2FFB7CE16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5483345"/>
              </p:ext>
            </p:extLst>
          </p:nvPr>
        </p:nvGraphicFramePr>
        <p:xfrm>
          <a:off x="313128" y="1030094"/>
          <a:ext cx="11272345" cy="5604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Bocadillo: rectángulo 2">
            <a:extLst>
              <a:ext uri="{FF2B5EF4-FFF2-40B4-BE49-F238E27FC236}">
                <a16:creationId xmlns:a16="http://schemas.microsoft.com/office/drawing/2014/main" id="{3F635829-FABA-440C-A4E1-1F78EA8A71BB}"/>
              </a:ext>
            </a:extLst>
          </p:cNvPr>
          <p:cNvSpPr/>
          <p:nvPr/>
        </p:nvSpPr>
        <p:spPr>
          <a:xfrm>
            <a:off x="3641834" y="4414345"/>
            <a:ext cx="3641835" cy="2015467"/>
          </a:xfrm>
          <a:prstGeom prst="wedgeRectCallout">
            <a:avLst>
              <a:gd name="adj1" fmla="val -54793"/>
              <a:gd name="adj2" fmla="val -26297"/>
            </a:avLst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AutoNum type="arabicPeriod"/>
            </a:pPr>
            <a:r>
              <a:rPr lang="es-ES" dirty="0"/>
              <a:t>causas externas, </a:t>
            </a:r>
          </a:p>
          <a:p>
            <a:pPr marL="342900" indent="-342900" algn="just">
              <a:buAutoNum type="arabicPeriod"/>
            </a:pPr>
            <a:r>
              <a:rPr lang="es-ES" dirty="0"/>
              <a:t>Fuerza mayor o </a:t>
            </a:r>
          </a:p>
          <a:p>
            <a:pPr marL="342900" indent="-342900" algn="just">
              <a:buAutoNum type="arabicPeriod"/>
            </a:pPr>
            <a:r>
              <a:rPr lang="es-ES" dirty="0"/>
              <a:t>caso fortuito, </a:t>
            </a:r>
          </a:p>
          <a:p>
            <a:pPr marL="342900" indent="-342900" algn="just">
              <a:buAutoNum type="arabicPeriod"/>
            </a:pPr>
            <a:r>
              <a:rPr lang="es-ES" dirty="0"/>
              <a:t>Reducciones forzosas en el presupuesto dispuestas por la autoridad Financiera.  (Art. 20) </a:t>
            </a:r>
            <a:r>
              <a:rPr lang="es-ES" dirty="0" err="1"/>
              <a:t>Regl</a:t>
            </a:r>
            <a:r>
              <a:rPr lang="es-ES" dirty="0"/>
              <a:t>. 983.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9EC9185F-4DF2-43E7-BBC8-E65ABC3638E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199582" y="1805770"/>
            <a:ext cx="406945" cy="47962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6C1B6E5-97C3-413C-8C3C-6A87A3A6071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196509" y="4578627"/>
            <a:ext cx="406945" cy="47962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E1CF5C65-187A-4939-AA2A-9E1EA4AD3ED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196508" y="5182264"/>
            <a:ext cx="406945" cy="479628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F6A401FE-37BC-4E84-9E6F-352D549BA2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199582" y="5814292"/>
            <a:ext cx="406945" cy="479628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677D0DAE-D7A9-4BA4-A44E-0B7D5E299F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641834" y="2364309"/>
            <a:ext cx="406945" cy="479628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457714C-0134-4C86-A308-FC3DA30A91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641834" y="3407328"/>
            <a:ext cx="406945" cy="479628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59126372-20D5-4574-8ADE-BEE71568A2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163878" y="2965517"/>
            <a:ext cx="406945" cy="479628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C42657CE-9E47-4E3C-8507-2737F54174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160805" y="3605713"/>
            <a:ext cx="406945" cy="479628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7F4B5E14-2862-4C52-A158-7504453A5DF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7193742" y="4235550"/>
            <a:ext cx="406945" cy="479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002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A6A90EB-E9FA-467D-AE35-22F9AE63B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CA6A90EB-E9FA-467D-AE35-22F9AE63B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B64D5EA-1757-4928-850A-169D37C6C3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1B64D5EA-1757-4928-850A-169D37C6C3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45F8E6-D395-4BBE-A8AB-D2303DBB1F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7445F8E6-D395-4BBE-A8AB-D2303DBB1F3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E387107-22E8-4E8C-BB98-37CC2E5C0C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5E387107-22E8-4E8C-BB98-37CC2E5C0CA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CB9F09-AA10-4B54-833E-7D58A2A7E3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graphicEl>
                                              <a:dgm id="{9CCB9F09-AA10-4B54-833E-7D58A2A7E3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883A342-B703-4C8F-87BB-D9A6BEA675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graphicEl>
                                              <a:dgm id="{E883A342-B703-4C8F-87BB-D9A6BEA675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A9D60-2275-43AA-B7DF-64082AC3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2" y="152400"/>
            <a:ext cx="10886017" cy="655983"/>
          </a:xfrm>
        </p:spPr>
        <p:txBody>
          <a:bodyPr/>
          <a:lstStyle/>
          <a:p>
            <a:r>
              <a:rPr lang="es-CL" b="1" dirty="0"/>
              <a:t>Equipo 1 Procesos Estratégicos</a:t>
            </a:r>
            <a:br>
              <a:rPr lang="es-CL" dirty="0"/>
            </a:br>
            <a:r>
              <a:rPr lang="es-CL" dirty="0"/>
              <a:t>Total Metas: 6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5D854A7-EFA8-40C6-A47D-E3729DD04A50}"/>
              </a:ext>
            </a:extLst>
          </p:cNvPr>
          <p:cNvSpPr txBox="1">
            <a:spLocks/>
          </p:cNvSpPr>
          <p:nvPr/>
        </p:nvSpPr>
        <p:spPr bwMode="auto">
          <a:xfrm>
            <a:off x="172276" y="1099927"/>
            <a:ext cx="10886017" cy="6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dirty="0"/>
              <a:t>Cambios de Metas o Indicadores</a:t>
            </a:r>
          </a:p>
          <a:p>
            <a:endParaRPr lang="es-C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712A747-13CC-4A05-A4B7-35683897F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089073"/>
              </p:ext>
            </p:extLst>
          </p:nvPr>
        </p:nvGraphicFramePr>
        <p:xfrm>
          <a:off x="203202" y="1795672"/>
          <a:ext cx="11445458" cy="3602187"/>
        </p:xfrm>
        <a:graphic>
          <a:graphicData uri="http://schemas.openxmlformats.org/drawingml/2006/table">
            <a:tbl>
              <a:tblPr/>
              <a:tblGrid>
                <a:gridCol w="287128">
                  <a:extLst>
                    <a:ext uri="{9D8B030D-6E8A-4147-A177-3AD203B41FA5}">
                      <a16:colId xmlns:a16="http://schemas.microsoft.com/office/drawing/2014/main" val="2246208625"/>
                    </a:ext>
                  </a:extLst>
                </a:gridCol>
                <a:gridCol w="1471096">
                  <a:extLst>
                    <a:ext uri="{9D8B030D-6E8A-4147-A177-3AD203B41FA5}">
                      <a16:colId xmlns:a16="http://schemas.microsoft.com/office/drawing/2014/main" val="1229748662"/>
                    </a:ext>
                  </a:extLst>
                </a:gridCol>
                <a:gridCol w="2450860">
                  <a:extLst>
                    <a:ext uri="{9D8B030D-6E8A-4147-A177-3AD203B41FA5}">
                      <a16:colId xmlns:a16="http://schemas.microsoft.com/office/drawing/2014/main" val="4224630960"/>
                    </a:ext>
                  </a:extLst>
                </a:gridCol>
                <a:gridCol w="2144501">
                  <a:extLst>
                    <a:ext uri="{9D8B030D-6E8A-4147-A177-3AD203B41FA5}">
                      <a16:colId xmlns:a16="http://schemas.microsoft.com/office/drawing/2014/main" val="808599258"/>
                    </a:ext>
                  </a:extLst>
                </a:gridCol>
                <a:gridCol w="3247586">
                  <a:extLst>
                    <a:ext uri="{9D8B030D-6E8A-4147-A177-3AD203B41FA5}">
                      <a16:colId xmlns:a16="http://schemas.microsoft.com/office/drawing/2014/main" val="2311586704"/>
                    </a:ext>
                  </a:extLst>
                </a:gridCol>
                <a:gridCol w="1844287">
                  <a:extLst>
                    <a:ext uri="{9D8B030D-6E8A-4147-A177-3AD203B41FA5}">
                      <a16:colId xmlns:a16="http://schemas.microsoft.com/office/drawing/2014/main" val="3601705855"/>
                    </a:ext>
                  </a:extLst>
                </a:gridCol>
              </a:tblGrid>
              <a:tr h="302812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Ajuste de 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Nuevo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División Responsable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87343"/>
                  </a:ext>
                </a:extLst>
              </a:tr>
              <a:tr h="2009690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Proponer aumento del número de Paquetes de Prestaciones MLE disponibles para los Asegurados Fonasa para el 2021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aumento del número de Paquete de Prestaciones MLE propuesta en la formulación del proyecto presupuestario 2021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9%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cambia Indicador, fórmula de cálculo, Medios de Verificación.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aumento del número de Paquete de Prestaciones MLE propuestos al director de Fonasa.</a:t>
                      </a:r>
                      <a:b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9%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División Desarrollo Institucional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469762"/>
                  </a:ext>
                </a:extLst>
              </a:tr>
              <a:tr h="1211247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Diseñar y elaborar Cuadro de mando integral Fonasa y publicación en intranet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Porcentaje de cumplimiento de las publicaciones realizadas del CMI</a:t>
                      </a:r>
                      <a:b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b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b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elimina la meta, ya que, no resulta conveniente en el escenario actual, trabajar en el diseño de un CMI Institucional.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Se elimina 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Departamento de Proyectos Estratégicos y Control de Gestión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1155024"/>
                  </a:ext>
                </a:extLst>
              </a:tr>
            </a:tbl>
          </a:graphicData>
        </a:graphic>
      </p:graphicFrame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26F6684-7CF4-4BB3-BA40-7044858C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2" y="5569916"/>
            <a:ext cx="11445458" cy="655984"/>
          </a:xfrm>
        </p:spPr>
        <p:txBody>
          <a:bodyPr/>
          <a:lstStyle/>
          <a:p>
            <a:r>
              <a:rPr lang="es-CL" sz="1800" dirty="0">
                <a:solidFill>
                  <a:schemeClr val="tx1"/>
                </a:solidFill>
              </a:rPr>
              <a:t>El resto de las Metas e Indicadores tiene ajustes o precisiones en sus Medios de Verificación o Notas Técnicas.</a:t>
            </a:r>
          </a:p>
        </p:txBody>
      </p:sp>
    </p:spTree>
    <p:extLst>
      <p:ext uri="{BB962C8B-B14F-4D97-AF65-F5344CB8AC3E}">
        <p14:creationId xmlns:p14="http://schemas.microsoft.com/office/powerpoint/2010/main" val="3530720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A9D60-2275-43AA-B7DF-64082AC3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2" y="152400"/>
            <a:ext cx="10886017" cy="655983"/>
          </a:xfrm>
        </p:spPr>
        <p:txBody>
          <a:bodyPr/>
          <a:lstStyle/>
          <a:p>
            <a:r>
              <a:rPr lang="es-CL" b="1" dirty="0"/>
              <a:t>Equipo 2 Procesos de Negocios</a:t>
            </a:r>
            <a:br>
              <a:rPr lang="es-CL" dirty="0"/>
            </a:br>
            <a:r>
              <a:rPr lang="es-CL" dirty="0"/>
              <a:t>Total Metas: 3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5D854A7-EFA8-40C6-A47D-E3729DD04A50}"/>
              </a:ext>
            </a:extLst>
          </p:cNvPr>
          <p:cNvSpPr txBox="1">
            <a:spLocks/>
          </p:cNvSpPr>
          <p:nvPr/>
        </p:nvSpPr>
        <p:spPr bwMode="auto">
          <a:xfrm>
            <a:off x="172276" y="1152936"/>
            <a:ext cx="10886017" cy="6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dirty="0"/>
              <a:t>Cambios de Metas o Indicadores</a:t>
            </a:r>
          </a:p>
          <a:p>
            <a:endParaRPr lang="es-C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712A747-13CC-4A05-A4B7-35683897F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89968"/>
              </p:ext>
            </p:extLst>
          </p:nvPr>
        </p:nvGraphicFramePr>
        <p:xfrm>
          <a:off x="343865" y="1795672"/>
          <a:ext cx="11304795" cy="2416753"/>
        </p:xfrm>
        <a:graphic>
          <a:graphicData uri="http://schemas.openxmlformats.org/drawingml/2006/table">
            <a:tbl>
              <a:tblPr/>
              <a:tblGrid>
                <a:gridCol w="217333">
                  <a:extLst>
                    <a:ext uri="{9D8B030D-6E8A-4147-A177-3AD203B41FA5}">
                      <a16:colId xmlns:a16="http://schemas.microsoft.com/office/drawing/2014/main" val="2246208625"/>
                    </a:ext>
                  </a:extLst>
                </a:gridCol>
                <a:gridCol w="1620792">
                  <a:extLst>
                    <a:ext uri="{9D8B030D-6E8A-4147-A177-3AD203B41FA5}">
                      <a16:colId xmlns:a16="http://schemas.microsoft.com/office/drawing/2014/main" val="1229748662"/>
                    </a:ext>
                  </a:extLst>
                </a:gridCol>
                <a:gridCol w="2395058">
                  <a:extLst>
                    <a:ext uri="{9D8B030D-6E8A-4147-A177-3AD203B41FA5}">
                      <a16:colId xmlns:a16="http://schemas.microsoft.com/office/drawing/2014/main" val="4224630960"/>
                    </a:ext>
                  </a:extLst>
                </a:gridCol>
                <a:gridCol w="2095674">
                  <a:extLst>
                    <a:ext uri="{9D8B030D-6E8A-4147-A177-3AD203B41FA5}">
                      <a16:colId xmlns:a16="http://schemas.microsoft.com/office/drawing/2014/main" val="808599258"/>
                    </a:ext>
                  </a:extLst>
                </a:gridCol>
                <a:gridCol w="3173643">
                  <a:extLst>
                    <a:ext uri="{9D8B030D-6E8A-4147-A177-3AD203B41FA5}">
                      <a16:colId xmlns:a16="http://schemas.microsoft.com/office/drawing/2014/main" val="2311586704"/>
                    </a:ext>
                  </a:extLst>
                </a:gridCol>
                <a:gridCol w="1802295">
                  <a:extLst>
                    <a:ext uri="{9D8B030D-6E8A-4147-A177-3AD203B41FA5}">
                      <a16:colId xmlns:a16="http://schemas.microsoft.com/office/drawing/2014/main" val="3601705855"/>
                    </a:ext>
                  </a:extLst>
                </a:gridCol>
              </a:tblGrid>
              <a:tr h="364432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Ajuste de 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Nuevo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División Responsable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87343"/>
                  </a:ext>
                </a:extLst>
              </a:tr>
              <a:tr h="1990033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Mejorar la información disponible sobre la gestión de cotizaciones.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publicaciones de Boletines Laborales (BL) en el año t de empleadores morosos de sus obligaciones previsionales en ámbitos de salud.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100% (6/6)</a:t>
                      </a: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precisa la fórmula de cálculo y Medios de Verificación.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Se mantiene el Indicador</a:t>
                      </a:r>
                      <a:b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50% (3/6)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División Gestión Financiera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469762"/>
                  </a:ext>
                </a:extLst>
              </a:tr>
            </a:tbl>
          </a:graphicData>
        </a:graphic>
      </p:graphicFrame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26F6684-7CF4-4BB3-BA40-7044858C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2" y="4704522"/>
            <a:ext cx="11445458" cy="1299402"/>
          </a:xfrm>
        </p:spPr>
        <p:txBody>
          <a:bodyPr/>
          <a:lstStyle/>
          <a:p>
            <a:r>
              <a:rPr lang="es-CL" sz="1800" dirty="0">
                <a:solidFill>
                  <a:schemeClr val="tx1"/>
                </a:solidFill>
              </a:rPr>
              <a:t>El resto de las Metas e Indicadores tiene ajustes o precisiones en sus Medios de Verificación o Notas Técnicas.</a:t>
            </a:r>
          </a:p>
        </p:txBody>
      </p:sp>
    </p:spTree>
    <p:extLst>
      <p:ext uri="{BB962C8B-B14F-4D97-AF65-F5344CB8AC3E}">
        <p14:creationId xmlns:p14="http://schemas.microsoft.com/office/powerpoint/2010/main" val="507143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A9D60-2275-43AA-B7DF-64082AC3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2" y="152400"/>
            <a:ext cx="10886017" cy="655983"/>
          </a:xfrm>
        </p:spPr>
        <p:txBody>
          <a:bodyPr/>
          <a:lstStyle/>
          <a:p>
            <a:r>
              <a:rPr lang="es-CL" b="1" dirty="0"/>
              <a:t>Equipo 3 Procesos de Soporte</a:t>
            </a:r>
            <a:br>
              <a:rPr lang="es-CL" dirty="0"/>
            </a:br>
            <a:r>
              <a:rPr lang="es-CL" dirty="0"/>
              <a:t>Total Metas: 5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5D854A7-EFA8-40C6-A47D-E3729DD04A50}"/>
              </a:ext>
            </a:extLst>
          </p:cNvPr>
          <p:cNvSpPr txBox="1">
            <a:spLocks/>
          </p:cNvSpPr>
          <p:nvPr/>
        </p:nvSpPr>
        <p:spPr bwMode="auto">
          <a:xfrm>
            <a:off x="172276" y="901147"/>
            <a:ext cx="10886017" cy="6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dirty="0"/>
              <a:t>Cambios de Metas o Indicadores</a:t>
            </a:r>
          </a:p>
          <a:p>
            <a:endParaRPr lang="es-C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712A747-13CC-4A05-A4B7-35683897F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42477"/>
              </p:ext>
            </p:extLst>
          </p:nvPr>
        </p:nvGraphicFramePr>
        <p:xfrm>
          <a:off x="343865" y="1464366"/>
          <a:ext cx="11304795" cy="4003729"/>
        </p:xfrm>
        <a:graphic>
          <a:graphicData uri="http://schemas.openxmlformats.org/drawingml/2006/table">
            <a:tbl>
              <a:tblPr/>
              <a:tblGrid>
                <a:gridCol w="217333">
                  <a:extLst>
                    <a:ext uri="{9D8B030D-6E8A-4147-A177-3AD203B41FA5}">
                      <a16:colId xmlns:a16="http://schemas.microsoft.com/office/drawing/2014/main" val="2246208625"/>
                    </a:ext>
                  </a:extLst>
                </a:gridCol>
                <a:gridCol w="1620792">
                  <a:extLst>
                    <a:ext uri="{9D8B030D-6E8A-4147-A177-3AD203B41FA5}">
                      <a16:colId xmlns:a16="http://schemas.microsoft.com/office/drawing/2014/main" val="1229748662"/>
                    </a:ext>
                  </a:extLst>
                </a:gridCol>
                <a:gridCol w="2395058">
                  <a:extLst>
                    <a:ext uri="{9D8B030D-6E8A-4147-A177-3AD203B41FA5}">
                      <a16:colId xmlns:a16="http://schemas.microsoft.com/office/drawing/2014/main" val="4224630960"/>
                    </a:ext>
                  </a:extLst>
                </a:gridCol>
                <a:gridCol w="2095674">
                  <a:extLst>
                    <a:ext uri="{9D8B030D-6E8A-4147-A177-3AD203B41FA5}">
                      <a16:colId xmlns:a16="http://schemas.microsoft.com/office/drawing/2014/main" val="808599258"/>
                    </a:ext>
                  </a:extLst>
                </a:gridCol>
                <a:gridCol w="3173643">
                  <a:extLst>
                    <a:ext uri="{9D8B030D-6E8A-4147-A177-3AD203B41FA5}">
                      <a16:colId xmlns:a16="http://schemas.microsoft.com/office/drawing/2014/main" val="2311586704"/>
                    </a:ext>
                  </a:extLst>
                </a:gridCol>
                <a:gridCol w="1802295">
                  <a:extLst>
                    <a:ext uri="{9D8B030D-6E8A-4147-A177-3AD203B41FA5}">
                      <a16:colId xmlns:a16="http://schemas.microsoft.com/office/drawing/2014/main" val="3601705855"/>
                    </a:ext>
                  </a:extLst>
                </a:gridCol>
              </a:tblGrid>
              <a:tr h="262391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Ajuste de 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Nuevo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División Responsable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87343"/>
                  </a:ext>
                </a:extLst>
              </a:tr>
              <a:tr h="164724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Incorporar  en los Planes de Mejora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Engagement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2020,  al menos una acción extraída del Portafolio de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Engagement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FONASA 2019. 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Planes de Mejora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Engagement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2020, que contengan, al menos una acción extraída del Portafolio </a:t>
                      </a:r>
                      <a:r>
                        <a:rPr lang="es-E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Engagement</a:t>
                      </a: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FONASA 2019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50%  (40/80)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cambia el valor esperado del Indicador.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precisa la nota técnica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 mantiene el nombre </a:t>
                      </a:r>
                      <a:b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33% (27/80)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División de Gestión y Desarrollo de las Personas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469762"/>
                  </a:ext>
                </a:extLst>
              </a:tr>
              <a:tr h="180635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Fortalecer las competencias de los funcionarios a través de nuevas capacitaciones internas en materias relacionadas con el quehacer institucional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ejecución de las capacitaciones comprometidas al 15 de diciembre del año t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100%  (5/5)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ajusta el nombre del indicador, medio de verificación, valor esperado y nota técnica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ejecución de las capacitaciones virtuales o presenciales comprometidas por la División de Fiscalía al 15 de diciembre del año t</a:t>
                      </a: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75% (3/4)</a:t>
                      </a: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División de Fiscalía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379977"/>
                  </a:ext>
                </a:extLst>
              </a:tr>
            </a:tbl>
          </a:graphicData>
        </a:graphic>
      </p:graphicFrame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26F6684-7CF4-4BB3-BA40-7044858C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2" y="5526157"/>
            <a:ext cx="11445458" cy="980659"/>
          </a:xfrm>
        </p:spPr>
        <p:txBody>
          <a:bodyPr/>
          <a:lstStyle/>
          <a:p>
            <a:r>
              <a:rPr lang="es-CL" sz="1800" dirty="0">
                <a:solidFill>
                  <a:schemeClr val="tx1"/>
                </a:solidFill>
              </a:rPr>
              <a:t>La meta de la División de Tecnologías de la Información no fue modificada.</a:t>
            </a:r>
          </a:p>
          <a:p>
            <a:r>
              <a:rPr lang="es-CL" sz="1800" dirty="0">
                <a:solidFill>
                  <a:schemeClr val="tx1"/>
                </a:solidFill>
              </a:rPr>
              <a:t>El resto de las Metas e Indicadores tiene ajustes o precisiones en sus Medios de Verificación o Notas Técnicas.</a:t>
            </a:r>
          </a:p>
        </p:txBody>
      </p:sp>
    </p:spTree>
    <p:extLst>
      <p:ext uri="{BB962C8B-B14F-4D97-AF65-F5344CB8AC3E}">
        <p14:creationId xmlns:p14="http://schemas.microsoft.com/office/powerpoint/2010/main" val="3014669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A9D60-2275-43AA-B7DF-64082AC3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2" y="152400"/>
            <a:ext cx="10886017" cy="655983"/>
          </a:xfrm>
        </p:spPr>
        <p:txBody>
          <a:bodyPr/>
          <a:lstStyle/>
          <a:p>
            <a:r>
              <a:rPr lang="es-CL" b="1" dirty="0"/>
              <a:t>Equipo 4 Procesos </a:t>
            </a:r>
            <a:r>
              <a:rPr lang="es-ES" b="1" dirty="0"/>
              <a:t>Operacionales Nivel Central y VI Región</a:t>
            </a:r>
            <a:br>
              <a:rPr lang="es-ES" b="1" dirty="0"/>
            </a:br>
            <a:r>
              <a:rPr lang="es-CL" dirty="0"/>
              <a:t>Total Metas: 3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5D854A7-EFA8-40C6-A47D-E3729DD04A50}"/>
              </a:ext>
            </a:extLst>
          </p:cNvPr>
          <p:cNvSpPr txBox="1">
            <a:spLocks/>
          </p:cNvSpPr>
          <p:nvPr/>
        </p:nvSpPr>
        <p:spPr bwMode="auto">
          <a:xfrm>
            <a:off x="172276" y="1464366"/>
            <a:ext cx="10886017" cy="6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dirty="0"/>
              <a:t>Cambios de Metas o Indicadores</a:t>
            </a:r>
          </a:p>
          <a:p>
            <a:endParaRPr lang="es-C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712A747-13CC-4A05-A4B7-35683897F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837094"/>
              </p:ext>
            </p:extLst>
          </p:nvPr>
        </p:nvGraphicFramePr>
        <p:xfrm>
          <a:off x="343865" y="2498036"/>
          <a:ext cx="11304795" cy="1987129"/>
        </p:xfrm>
        <a:graphic>
          <a:graphicData uri="http://schemas.openxmlformats.org/drawingml/2006/table">
            <a:tbl>
              <a:tblPr/>
              <a:tblGrid>
                <a:gridCol w="217333">
                  <a:extLst>
                    <a:ext uri="{9D8B030D-6E8A-4147-A177-3AD203B41FA5}">
                      <a16:colId xmlns:a16="http://schemas.microsoft.com/office/drawing/2014/main" val="2246208625"/>
                    </a:ext>
                  </a:extLst>
                </a:gridCol>
                <a:gridCol w="1620792">
                  <a:extLst>
                    <a:ext uri="{9D8B030D-6E8A-4147-A177-3AD203B41FA5}">
                      <a16:colId xmlns:a16="http://schemas.microsoft.com/office/drawing/2014/main" val="1229748662"/>
                    </a:ext>
                  </a:extLst>
                </a:gridCol>
                <a:gridCol w="2395058">
                  <a:extLst>
                    <a:ext uri="{9D8B030D-6E8A-4147-A177-3AD203B41FA5}">
                      <a16:colId xmlns:a16="http://schemas.microsoft.com/office/drawing/2014/main" val="4224630960"/>
                    </a:ext>
                  </a:extLst>
                </a:gridCol>
                <a:gridCol w="2095674">
                  <a:extLst>
                    <a:ext uri="{9D8B030D-6E8A-4147-A177-3AD203B41FA5}">
                      <a16:colId xmlns:a16="http://schemas.microsoft.com/office/drawing/2014/main" val="808599258"/>
                    </a:ext>
                  </a:extLst>
                </a:gridCol>
                <a:gridCol w="3173643">
                  <a:extLst>
                    <a:ext uri="{9D8B030D-6E8A-4147-A177-3AD203B41FA5}">
                      <a16:colId xmlns:a16="http://schemas.microsoft.com/office/drawing/2014/main" val="2311586704"/>
                    </a:ext>
                  </a:extLst>
                </a:gridCol>
                <a:gridCol w="1802295">
                  <a:extLst>
                    <a:ext uri="{9D8B030D-6E8A-4147-A177-3AD203B41FA5}">
                      <a16:colId xmlns:a16="http://schemas.microsoft.com/office/drawing/2014/main" val="3601705855"/>
                    </a:ext>
                  </a:extLst>
                </a:gridCol>
              </a:tblGrid>
              <a:tr h="404225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Ajuste de 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Nuevo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División Responsable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87343"/>
                  </a:ext>
                </a:extLst>
              </a:tr>
              <a:tr h="1560409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C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Habilitar beneficiarios a través de plataformas digitales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publicaciones realizadas en plataformas digitales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100% (3/3)</a:t>
                      </a: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cambia el valor esperado del Indicador.</a:t>
                      </a:r>
                      <a:br>
                        <a:rPr lang="es-E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 mantiene el nombre </a:t>
                      </a:r>
                      <a:br>
                        <a:rPr lang="es-E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4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4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100% (14/14)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División de Servicios al Usuarios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469762"/>
                  </a:ext>
                </a:extLst>
              </a:tr>
            </a:tbl>
          </a:graphicData>
        </a:graphic>
      </p:graphicFrame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26F6684-7CF4-4BB3-BA40-7044858C2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533" y="5141148"/>
            <a:ext cx="11445458" cy="980659"/>
          </a:xfrm>
        </p:spPr>
        <p:txBody>
          <a:bodyPr/>
          <a:lstStyle/>
          <a:p>
            <a:r>
              <a:rPr lang="es-CL" sz="1800" dirty="0">
                <a:solidFill>
                  <a:schemeClr val="tx1"/>
                </a:solidFill>
              </a:rPr>
              <a:t>El resto de las Metas e Indicadores tiene ajustes o precisiones en sus Medios de Verificación o Notas Técnicas.</a:t>
            </a:r>
          </a:p>
        </p:txBody>
      </p:sp>
    </p:spTree>
    <p:extLst>
      <p:ext uri="{BB962C8B-B14F-4D97-AF65-F5344CB8AC3E}">
        <p14:creationId xmlns:p14="http://schemas.microsoft.com/office/powerpoint/2010/main" val="99285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A9D60-2275-43AA-B7DF-64082AC3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2" y="152400"/>
            <a:ext cx="10886017" cy="655983"/>
          </a:xfrm>
        </p:spPr>
        <p:txBody>
          <a:bodyPr/>
          <a:lstStyle/>
          <a:p>
            <a:r>
              <a:rPr lang="es-CL" dirty="0"/>
              <a:t>Equipo 3 Direcciones Zonales</a:t>
            </a:r>
            <a:br>
              <a:rPr lang="es-CL" dirty="0"/>
            </a:br>
            <a:r>
              <a:rPr lang="es-CL" dirty="0"/>
              <a:t>Total Metas: 4</a:t>
            </a: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E5D854A7-EFA8-40C6-A47D-E3729DD04A50}"/>
              </a:ext>
            </a:extLst>
          </p:cNvPr>
          <p:cNvSpPr txBox="1">
            <a:spLocks/>
          </p:cNvSpPr>
          <p:nvPr/>
        </p:nvSpPr>
        <p:spPr bwMode="auto">
          <a:xfrm>
            <a:off x="172276" y="901147"/>
            <a:ext cx="10886017" cy="655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006CB7"/>
                </a:solidFill>
                <a:latin typeface="Verdana"/>
                <a:ea typeface="ヒラギノ角ゴ Pro W3" charset="-128"/>
                <a:cs typeface="Verdana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  <a:cs typeface="Verdana" pitchFamily="34" charset="0"/>
              </a:defRPr>
            </a:lvl5pPr>
            <a:lvl6pPr marL="4572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6pPr>
            <a:lvl7pPr marL="9144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7pPr>
            <a:lvl8pPr marL="13716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8pPr>
            <a:lvl9pPr marL="1828800" algn="l" defTabSz="457200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006CB7"/>
                </a:solidFill>
                <a:latin typeface="Verdana" charset="0"/>
                <a:ea typeface="ヒラギノ角ゴ Pro W3" charset="-128"/>
              </a:defRPr>
            </a:lvl9pPr>
          </a:lstStyle>
          <a:p>
            <a:r>
              <a:rPr lang="es-CL" dirty="0"/>
              <a:t>Cambios de Metas o Indicadores</a:t>
            </a:r>
          </a:p>
          <a:p>
            <a:endParaRPr lang="es-CL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1712A747-13CC-4A05-A4B7-35683897FC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23626"/>
              </p:ext>
            </p:extLst>
          </p:nvPr>
        </p:nvGraphicFramePr>
        <p:xfrm>
          <a:off x="343865" y="1504122"/>
          <a:ext cx="11596344" cy="4943442"/>
        </p:xfrm>
        <a:graphic>
          <a:graphicData uri="http://schemas.openxmlformats.org/drawingml/2006/table">
            <a:tbl>
              <a:tblPr/>
              <a:tblGrid>
                <a:gridCol w="204618">
                  <a:extLst>
                    <a:ext uri="{9D8B030D-6E8A-4147-A177-3AD203B41FA5}">
                      <a16:colId xmlns:a16="http://schemas.microsoft.com/office/drawing/2014/main" val="2246208625"/>
                    </a:ext>
                  </a:extLst>
                </a:gridCol>
                <a:gridCol w="1680912">
                  <a:extLst>
                    <a:ext uri="{9D8B030D-6E8A-4147-A177-3AD203B41FA5}">
                      <a16:colId xmlns:a16="http://schemas.microsoft.com/office/drawing/2014/main" val="1229748662"/>
                    </a:ext>
                  </a:extLst>
                </a:gridCol>
                <a:gridCol w="2456826">
                  <a:extLst>
                    <a:ext uri="{9D8B030D-6E8A-4147-A177-3AD203B41FA5}">
                      <a16:colId xmlns:a16="http://schemas.microsoft.com/office/drawing/2014/main" val="4224630960"/>
                    </a:ext>
                  </a:extLst>
                </a:gridCol>
                <a:gridCol w="2149721">
                  <a:extLst>
                    <a:ext uri="{9D8B030D-6E8A-4147-A177-3AD203B41FA5}">
                      <a16:colId xmlns:a16="http://schemas.microsoft.com/office/drawing/2014/main" val="808599258"/>
                    </a:ext>
                  </a:extLst>
                </a:gridCol>
                <a:gridCol w="3726041">
                  <a:extLst>
                    <a:ext uri="{9D8B030D-6E8A-4147-A177-3AD203B41FA5}">
                      <a16:colId xmlns:a16="http://schemas.microsoft.com/office/drawing/2014/main" val="2311586704"/>
                    </a:ext>
                  </a:extLst>
                </a:gridCol>
                <a:gridCol w="1378226">
                  <a:extLst>
                    <a:ext uri="{9D8B030D-6E8A-4147-A177-3AD203B41FA5}">
                      <a16:colId xmlns:a16="http://schemas.microsoft.com/office/drawing/2014/main" val="3601705855"/>
                    </a:ext>
                  </a:extLst>
                </a:gridCol>
              </a:tblGrid>
              <a:tr h="36975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N°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Ajuste de Meta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591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Nuevo Indicador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CL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División Responsable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9387343"/>
                  </a:ext>
                </a:extLst>
              </a:tr>
              <a:tr h="959048">
                <a:tc>
                  <a:txBody>
                    <a:bodyPr/>
                    <a:lstStyle/>
                    <a:p>
                      <a:pPr algn="ctr" fontAlgn="t"/>
                      <a:r>
                        <a:rPr lang="es-C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actividades en terreno en comunas sin Sucursal Fonasa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comunas sin sucursal Fonasa en las que se han realizado actividades en terreno</a:t>
                      </a: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58%  (113/194)</a:t>
                      </a: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cambia el valor esperado del Indicador.   Se ajusta medio de verificación y nota técnica.</a:t>
                      </a: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 mantiene el nombre </a:t>
                      </a:r>
                      <a:br>
                        <a:rPr lang="es-E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16% (31/194)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Direcciones Zonales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469762"/>
                  </a:ext>
                </a:extLst>
              </a:tr>
              <a:tr h="800583">
                <a:tc>
                  <a:txBody>
                    <a:bodyPr/>
                    <a:lstStyle/>
                    <a:p>
                      <a:pPr algn="ctr" fontAlgn="t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Plan de Salud a centros de educación media o superior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charlas realizadas a centros de educación media o superior</a:t>
                      </a: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100% (20/20)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cambia el valor esperado del Indicador.   Se ajusta nota técnica.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 mantiene el nombre</a:t>
                      </a: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100% (16/16)</a:t>
                      </a: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Direcciones Zonales</a:t>
                      </a:r>
                    </a:p>
                    <a:p>
                      <a:pPr algn="ctr" fontAlgn="t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9379977"/>
                  </a:ext>
                </a:extLst>
              </a:tr>
              <a:tr h="1117514">
                <a:tc>
                  <a:txBody>
                    <a:bodyPr/>
                    <a:lstStyle/>
                    <a:p>
                      <a:pPr algn="ctr" fontAlgn="t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Difundir servicios Fonasa a  instituciones públicas u organizaciones sociales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actividades de difusión de servicios Fonasa a instituciones públicas u organizaciones sociales realizadas</a:t>
                      </a: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100% (33/33)</a:t>
                      </a:r>
                    </a:p>
                    <a:p>
                      <a:pPr algn="l" fontAlgn="t"/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cambia el valor esperado del Indicador.   Se ajusta nota técnica.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 mantiene el nombre</a:t>
                      </a: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100% (24/24)</a:t>
                      </a: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Direcciones Zonales</a:t>
                      </a:r>
                    </a:p>
                    <a:p>
                      <a:pPr algn="ctr" fontAlgn="t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926953"/>
                  </a:ext>
                </a:extLst>
              </a:tr>
              <a:tr h="1205832">
                <a:tc>
                  <a:txBody>
                    <a:bodyPr/>
                    <a:lstStyle/>
                    <a:p>
                      <a:pPr algn="ctr" fontAlgn="t"/>
                      <a:r>
                        <a:rPr lang="es-CL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actividad de difusión de Fonasa en coordinación con los Consejos de la Sociedad Civil (COSOC)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Porcentaje de actividades de difusión de Fonasa en coordinación con los Consejos de la Sociedad Civil realizadas</a:t>
                      </a: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100% (8/8)</a:t>
                      </a:r>
                      <a:endParaRPr lang="es-E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cambia el valor esperado del Indicador.   Se nota técnica.</a:t>
                      </a: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Se mantiene el nombre</a:t>
                      </a: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s-E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Valor Esperado:  100% (4/4)</a:t>
                      </a:r>
                    </a:p>
                    <a:p>
                      <a:pPr algn="l" fontAlgn="t"/>
                      <a:endParaRPr lang="es-ES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Direcciones Zonales</a:t>
                      </a:r>
                    </a:p>
                    <a:p>
                      <a:pPr algn="ctr" fontAlgn="t"/>
                      <a:endParaRPr lang="es-E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5958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7610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77395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/>
      <a:lstStyle>
        <a:defPPr algn="l">
          <a:defRPr sz="800" b="1" dirty="0" smtClean="0">
            <a:solidFill>
              <a:schemeClr val="bg1"/>
            </a:solidFill>
            <a:latin typeface="Arial" charset="0"/>
            <a:ea typeface="Arial" charset="0"/>
            <a:cs typeface="Arial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ONASA OK 1301">
  <a:themeElements>
    <a:clrScheme name="FONASA OK 130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ASA OK 13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Office Theme">
  <a:themeElements>
    <a:clrScheme name="Personalizado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FONASA OK 1301">
  <a:themeElements>
    <a:clrScheme name="Personalizado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FFFF"/>
      </a:hlink>
      <a:folHlink>
        <a:srgbClr val="FFFFFF"/>
      </a:folHlink>
    </a:clrScheme>
    <a:fontScheme name="Personalizado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ASA OK 13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ASA OK 130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ASA OK 130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991</Words>
  <Application>Microsoft Office PowerPoint</Application>
  <PresentationFormat>Panorámica</PresentationFormat>
  <Paragraphs>174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8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Candara</vt:lpstr>
      <vt:lpstr>Verdana</vt:lpstr>
      <vt:lpstr>Wingdings</vt:lpstr>
      <vt:lpstr>Tema de Office</vt:lpstr>
      <vt:lpstr>FONASA OK 1301</vt:lpstr>
      <vt:lpstr>8_Office Theme</vt:lpstr>
      <vt:lpstr>1_FONASA OK 1301</vt:lpstr>
      <vt:lpstr>Presentación de PowerPoint</vt:lpstr>
      <vt:lpstr>PROCESO AJUSTE DE METAS CDC 2020</vt:lpstr>
      <vt:lpstr>Equipo 1 Procesos Estratégicos Total Metas: 6</vt:lpstr>
      <vt:lpstr>Equipo 2 Procesos de Negocios Total Metas: 3</vt:lpstr>
      <vt:lpstr>Equipo 3 Procesos de Soporte Total Metas: 5</vt:lpstr>
      <vt:lpstr>Equipo 4 Procesos Operacionales Nivel Central y VI Región Total Metas: 3</vt:lpstr>
      <vt:lpstr>Equipo 3 Direcciones Zonales Total Metas: 4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 Guzman Merino</dc:creator>
  <cp:lastModifiedBy>Lucía Navarrete</cp:lastModifiedBy>
  <cp:revision>208</cp:revision>
  <cp:lastPrinted>2019-08-05T20:49:01Z</cp:lastPrinted>
  <dcterms:created xsi:type="dcterms:W3CDTF">2018-07-06T12:17:53Z</dcterms:created>
  <dcterms:modified xsi:type="dcterms:W3CDTF">2020-07-07T19:30:17Z</dcterms:modified>
</cp:coreProperties>
</file>