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2" r:id="rId5"/>
    <p:sldId id="260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0.-Octubre\ANTUPF\C.-CONCILIACION%202017\CONCILIACION%202017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0.-Octubre\ANTUPF\C.-CONCILIACION%202017\CONCILIACION%202017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0.-Octubre\ANTUPF\C.-CONCILIACION%202017\CONCILIACION%202017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0.-Octubre\ANTUPF\C.-CONCILIACION%202017\CONCILIACION%202017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0.-Octubre\ANTUPF\C.-CONCILIACION%202017\CONCILIACION%202017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/>
              <a:t>N° SOCIOS ANPTUF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2370361397133052"/>
          <c:y val="0.1053023579177754"/>
          <c:w val="0.63389191735648431"/>
          <c:h val="0.45277569529599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'DESCTO PLANILLA-SOCIOS'!$B$23:$B$24</c:f>
              <c:strCache>
                <c:ptCount val="1"/>
                <c:pt idx="0">
                  <c:v>SOCIOS ANPTUF DZ NORTE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PLANILLA-SOCIOS'!$B$25:$B$32</c:f>
              <c:numCache>
                <c:formatCode>_-* #,##0_-;\-* #,##0_-;_-* "-"??_-;_-@_-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23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'DESCTO PLANILLA-SOCIOS'!$C$23:$C$24</c:f>
              <c:strCache>
                <c:ptCount val="1"/>
                <c:pt idx="0">
                  <c:v>SOCIOS ANPTUF DZ C NORTE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PLANILLA-SOCIOS'!$C$25:$C$32</c:f>
              <c:numCache>
                <c:formatCode>_-* #,##0_-;\-* #,##0_-;_-* "-"??_-;_-@_-</c:formatCode>
                <c:ptCount val="8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</c:ser>
        <c:ser>
          <c:idx val="2"/>
          <c:order val="2"/>
          <c:tx>
            <c:strRef>
              <c:f>'DESCTO PLANILLA-SOCIOS'!$D$23:$D$24</c:f>
              <c:strCache>
                <c:ptCount val="1"/>
                <c:pt idx="0">
                  <c:v>SOCIOS ANPTUF DZ C SUR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PLANILLA-SOCIOS'!$D$25:$D$32</c:f>
              <c:numCache>
                <c:formatCode>_-* #,##0_-;\-* #,##0_-;_-* "-"??_-;_-@_-</c:formatCode>
                <c:ptCount val="8"/>
                <c:pt idx="0">
                  <c:v>28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'DESCTO PLANILLA-SOCIOS'!$E$23:$E$24</c:f>
              <c:strCache>
                <c:ptCount val="1"/>
                <c:pt idx="0">
                  <c:v>SOCIOS ANPTUF DZ SUR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PLANILLA-SOCIOS'!$E$25:$E$32</c:f>
              <c:numCache>
                <c:formatCode>_-* #,##0_-;\-* #,##0_-;_-* "-"??_-;_-@_-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4"/>
          <c:order val="4"/>
          <c:tx>
            <c:strRef>
              <c:f>'DESCTO PLANILLA-SOCIOS'!$F$23:$F$24</c:f>
              <c:strCache>
                <c:ptCount val="1"/>
                <c:pt idx="0">
                  <c:v>SOCIOS ANPTUF N CENTRAL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PLANILLA-SOCIOS'!$F$25:$F$32</c:f>
              <c:numCache>
                <c:formatCode>_-* #,##0_-;\-* #,##0_-;_-* "-"??_-;_-@_-</c:formatCode>
                <c:ptCount val="8"/>
                <c:pt idx="0">
                  <c:v>96</c:v>
                </c:pt>
                <c:pt idx="1">
                  <c:v>100</c:v>
                </c:pt>
                <c:pt idx="2">
                  <c:v>103</c:v>
                </c:pt>
                <c:pt idx="3">
                  <c:v>104</c:v>
                </c:pt>
                <c:pt idx="4">
                  <c:v>106</c:v>
                </c:pt>
                <c:pt idx="5">
                  <c:v>106</c:v>
                </c:pt>
                <c:pt idx="6">
                  <c:v>111</c:v>
                </c:pt>
                <c:pt idx="7">
                  <c:v>122</c:v>
                </c:pt>
              </c:numCache>
            </c:numRef>
          </c:val>
        </c:ser>
        <c:ser>
          <c:idx val="5"/>
          <c:order val="5"/>
          <c:tx>
            <c:strRef>
              <c:f>'DESCTO PLANILLA-SOCIOS'!$G$23:$G$24</c:f>
              <c:strCache>
                <c:ptCount val="1"/>
                <c:pt idx="0">
                  <c:v>SOCIOS ANPTUF TOTAL</c:v>
                </c:pt>
              </c:strCache>
            </c:strRef>
          </c:tx>
          <c:invertIfNegative val="0"/>
          <c:cat>
            <c:strRef>
              <c:f>'DESCTO PLANILLA-SOCIOS'!$A$25:$A$32</c:f>
              <c:strCache>
                <c:ptCount val="8"/>
                <c:pt idx="0">
                  <c:v> DICIEMBRE 2016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</c:strCache>
            </c:strRef>
          </c:cat>
          <c:val>
            <c:numRef>
              <c:f>'DESCTO PLANILLA-SOCIOS'!$G$25:$G$32</c:f>
              <c:numCache>
                <c:formatCode>_-* #,##0_-;\-* #,##0_-;_-* "-"??_-;_-@_-</c:formatCode>
                <c:ptCount val="8"/>
                <c:pt idx="0">
                  <c:v>169</c:v>
                </c:pt>
                <c:pt idx="1">
                  <c:v>170</c:v>
                </c:pt>
                <c:pt idx="2">
                  <c:v>176</c:v>
                </c:pt>
                <c:pt idx="3">
                  <c:v>177</c:v>
                </c:pt>
                <c:pt idx="4">
                  <c:v>181</c:v>
                </c:pt>
                <c:pt idx="5">
                  <c:v>183</c:v>
                </c:pt>
                <c:pt idx="6">
                  <c:v>188</c:v>
                </c:pt>
                <c:pt idx="7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70336"/>
        <c:axId val="88271872"/>
      </c:barChart>
      <c:catAx>
        <c:axId val="88270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8271872"/>
        <c:crosses val="autoZero"/>
        <c:auto val="0"/>
        <c:lblAlgn val="ctr"/>
        <c:lblOffset val="100"/>
        <c:noMultiLvlLbl val="0"/>
      </c:catAx>
      <c:valAx>
        <c:axId val="8827187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88270336"/>
        <c:crossesAt val="1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/>
              <a:t>PESO</a:t>
            </a:r>
            <a:r>
              <a:rPr lang="es-CL" baseline="0"/>
              <a:t> RELATIVO DEL GASTO A JUNIO 2017</a:t>
            </a:r>
            <a:endParaRPr lang="es-CL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9085933262867028"/>
          <c:y val="0.15001076788478362"/>
          <c:w val="0.78701899819083698"/>
          <c:h val="0.42110740965071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GRAFICOS!$B$3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GRAFICOS!$A$4:$A$9</c:f>
              <c:strCache>
                <c:ptCount val="6"/>
                <c:pt idx="0">
                  <c:v>GASTO COMERCIAL</c:v>
                </c:pt>
                <c:pt idx="1">
                  <c:v>GASTO ADMINISTRATIVO</c:v>
                </c:pt>
                <c:pt idx="2">
                  <c:v>GASTO OPERATIVO</c:v>
                </c:pt>
                <c:pt idx="3">
                  <c:v>BIENESTAR SOCIOS</c:v>
                </c:pt>
                <c:pt idx="4">
                  <c:v>Regalos y Aniversario y Otros</c:v>
                </c:pt>
                <c:pt idx="5">
                  <c:v>TOTAL GASTOS PAGADOS</c:v>
                </c:pt>
              </c:strCache>
            </c:strRef>
          </c:cat>
          <c:val>
            <c:numRef>
              <c:f>GRAFICOS!$B$4:$B$9</c:f>
              <c:numCache>
                <c:formatCode>#,##0_ ;[Red]\-#,##0\ </c:formatCode>
                <c:ptCount val="6"/>
                <c:pt idx="0">
                  <c:v>71859776</c:v>
                </c:pt>
                <c:pt idx="1">
                  <c:v>7233626</c:v>
                </c:pt>
                <c:pt idx="2">
                  <c:v>174376</c:v>
                </c:pt>
                <c:pt idx="3">
                  <c:v>9124600</c:v>
                </c:pt>
                <c:pt idx="4">
                  <c:v>197688</c:v>
                </c:pt>
                <c:pt idx="5">
                  <c:v>88590066</c:v>
                </c:pt>
              </c:numCache>
            </c:numRef>
          </c:val>
        </c:ser>
        <c:ser>
          <c:idx val="1"/>
          <c:order val="1"/>
          <c:tx>
            <c:strRef>
              <c:f>GRAFICOS!$C$3</c:f>
              <c:strCache>
                <c:ptCount val="1"/>
                <c:pt idx="0">
                  <c:v>Peso Relativo %
del Gasto 
a Junio</c:v>
                </c:pt>
              </c:strCache>
            </c:strRef>
          </c:tx>
          <c:invertIfNegative val="0"/>
          <c:cat>
            <c:strRef>
              <c:f>GRAFICOS!$A$4:$A$9</c:f>
              <c:strCache>
                <c:ptCount val="6"/>
                <c:pt idx="0">
                  <c:v>GASTO COMERCIAL</c:v>
                </c:pt>
                <c:pt idx="1">
                  <c:v>GASTO ADMINISTRATIVO</c:v>
                </c:pt>
                <c:pt idx="2">
                  <c:v>GASTO OPERATIVO</c:v>
                </c:pt>
                <c:pt idx="3">
                  <c:v>BIENESTAR SOCIOS</c:v>
                </c:pt>
                <c:pt idx="4">
                  <c:v>Regalos y Aniversario y Otros</c:v>
                </c:pt>
                <c:pt idx="5">
                  <c:v>TOTAL GASTOS PAGADOS</c:v>
                </c:pt>
              </c:strCache>
            </c:strRef>
          </c:cat>
          <c:val>
            <c:numRef>
              <c:f>GRAFICOS!$C$4:$C$9</c:f>
              <c:numCache>
                <c:formatCode>0.0%</c:formatCode>
                <c:ptCount val="6"/>
                <c:pt idx="0">
                  <c:v>0.81114936746971156</c:v>
                </c:pt>
                <c:pt idx="1">
                  <c:v>8.1652789377084339E-2</c:v>
                </c:pt>
                <c:pt idx="2">
                  <c:v>1.9683471056450054E-3</c:v>
                </c:pt>
                <c:pt idx="3">
                  <c:v>0.10299800431348589</c:v>
                </c:pt>
                <c:pt idx="4">
                  <c:v>2.2314917340732084E-3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3168"/>
        <c:axId val="33864704"/>
      </c:barChart>
      <c:catAx>
        <c:axId val="33863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3864704"/>
        <c:crosses val="autoZero"/>
        <c:auto val="1"/>
        <c:lblAlgn val="ctr"/>
        <c:lblOffset val="100"/>
        <c:noMultiLvlLbl val="0"/>
      </c:catAx>
      <c:valAx>
        <c:axId val="33864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Monto</a:t>
                </a:r>
              </a:p>
            </c:rich>
          </c:tx>
          <c:layout/>
          <c:overlay val="0"/>
        </c:title>
        <c:numFmt formatCode="#,##0_ ;[Red]\-#,##0\ " sourceLinked="1"/>
        <c:majorTickMark val="none"/>
        <c:minorTickMark val="none"/>
        <c:tickLblPos val="nextTo"/>
        <c:crossAx val="33863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effectLst>
      <a:glow rad="228600">
        <a:schemeClr val="accent6">
          <a:satMod val="175000"/>
          <a:alpha val="40000"/>
        </a:schemeClr>
      </a:glo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1400" dirty="0"/>
              <a:t>INGRESOS</a:t>
            </a:r>
            <a:r>
              <a:rPr lang="es-CL" sz="1400" baseline="0" dirty="0"/>
              <a:t>  PERCIBIDOS RESPECTO DEL PRESUPUESTO 2017</a:t>
            </a:r>
          </a:p>
          <a:p>
            <a:pPr>
              <a:defRPr/>
            </a:pPr>
            <a:r>
              <a:rPr lang="es-CL" sz="1400" baseline="0" dirty="0" smtClean="0"/>
              <a:t>A JUNIO</a:t>
            </a:r>
            <a:endParaRPr lang="es-CL" sz="140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257154373236598E-2"/>
          <c:y val="0.23547072543625266"/>
          <c:w val="0.96453043127771065"/>
          <c:h val="0.6274701855038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GRAFICOS!$C$18</c:f>
              <c:strCache>
                <c:ptCount val="1"/>
                <c:pt idx="0">
                  <c:v>INGR PERCIBIDOS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4.8367593712212815E-3"/>
                  <c:y val="-1.851851466097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GRAFICOS!$A$19:$B$25</c:f>
              <c:multiLvlStrCache>
                <c:ptCount val="7"/>
                <c:lvl>
                  <c:pt idx="0">
                    <c:v>APORTE SOCIOS</c:v>
                  </c:pt>
                  <c:pt idx="1">
                    <c:v>COOPEUCH</c:v>
                  </c:pt>
                  <c:pt idx="2">
                    <c:v>CONVENIOS CON EMPRESAS</c:v>
                  </c:pt>
                  <c:pt idx="3">
                    <c:v>Recuperación Ptmos.</c:v>
                  </c:pt>
                  <c:pt idx="4">
                    <c:v>3.-Recup Incobrables</c:v>
                  </c:pt>
                  <c:pt idx="5">
                    <c:v>OTROS INGRESOS OTROS</c:v>
                  </c:pt>
                  <c:pt idx="6">
                    <c:v>TOTAL PRESUPUESTO</c:v>
                  </c:pt>
                </c:lvl>
                <c:lvl>
                  <c:pt idx="0">
                    <c:v>11.620.000 </c:v>
                  </c:pt>
                  <c:pt idx="1">
                    <c:v>69.720.000 </c:v>
                  </c:pt>
                  <c:pt idx="2">
                    <c:v>123.570.000 </c:v>
                  </c:pt>
                  <c:pt idx="3">
                    <c:v>14.900.000 </c:v>
                  </c:pt>
                  <c:pt idx="4">
                    <c:v>2.600.000 </c:v>
                  </c:pt>
                  <c:pt idx="5">
                    <c:v>1.037.657 </c:v>
                  </c:pt>
                  <c:pt idx="6">
                    <c:v>223.447.657 </c:v>
                  </c:pt>
                </c:lvl>
              </c:multiLvlStrCache>
            </c:multiLvlStrRef>
          </c:cat>
          <c:val>
            <c:numRef>
              <c:f>GRAFICOS!$C$19:$C$25</c:f>
              <c:numCache>
                <c:formatCode>#,##0_ ;[Red]\-#,##0\ </c:formatCode>
                <c:ptCount val="7"/>
                <c:pt idx="0">
                  <c:v>4666256</c:v>
                </c:pt>
                <c:pt idx="1">
                  <c:v>26458435</c:v>
                </c:pt>
                <c:pt idx="2">
                  <c:v>55871313</c:v>
                </c:pt>
                <c:pt idx="3">
                  <c:v>5301998</c:v>
                </c:pt>
                <c:pt idx="4">
                  <c:v>0</c:v>
                </c:pt>
                <c:pt idx="5">
                  <c:v>1037657</c:v>
                </c:pt>
                <c:pt idx="6">
                  <c:v>93335659</c:v>
                </c:pt>
              </c:numCache>
            </c:numRef>
          </c:val>
        </c:ser>
        <c:ser>
          <c:idx val="1"/>
          <c:order val="1"/>
          <c:tx>
            <c:strRef>
              <c:f>GRAFICOS!$D$18</c:f>
              <c:strCache>
                <c:ptCount val="1"/>
                <c:pt idx="0">
                  <c:v>VARIAC%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6.4490124949617093E-3"/>
                  <c:y val="1.058200837770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GRAFICOS!$A$19:$B$25</c:f>
              <c:multiLvlStrCache>
                <c:ptCount val="7"/>
                <c:lvl>
                  <c:pt idx="0">
                    <c:v>APORTE SOCIOS</c:v>
                  </c:pt>
                  <c:pt idx="1">
                    <c:v>COOPEUCH</c:v>
                  </c:pt>
                  <c:pt idx="2">
                    <c:v>CONVENIOS CON EMPRESAS</c:v>
                  </c:pt>
                  <c:pt idx="3">
                    <c:v>Recuperación Ptmos.</c:v>
                  </c:pt>
                  <c:pt idx="4">
                    <c:v>3.-Recup Incobrables</c:v>
                  </c:pt>
                  <c:pt idx="5">
                    <c:v>OTROS INGRESOS OTROS</c:v>
                  </c:pt>
                  <c:pt idx="6">
                    <c:v>TOTAL PRESUPUESTO</c:v>
                  </c:pt>
                </c:lvl>
                <c:lvl>
                  <c:pt idx="0">
                    <c:v>11.620.000 </c:v>
                  </c:pt>
                  <c:pt idx="1">
                    <c:v>69.720.000 </c:v>
                  </c:pt>
                  <c:pt idx="2">
                    <c:v>123.570.000 </c:v>
                  </c:pt>
                  <c:pt idx="3">
                    <c:v>14.900.000 </c:v>
                  </c:pt>
                  <c:pt idx="4">
                    <c:v>2.600.000 </c:v>
                  </c:pt>
                  <c:pt idx="5">
                    <c:v>1.037.657 </c:v>
                  </c:pt>
                  <c:pt idx="6">
                    <c:v>223.447.657 </c:v>
                  </c:pt>
                </c:lvl>
              </c:multiLvlStrCache>
            </c:multiLvlStrRef>
          </c:cat>
          <c:val>
            <c:numRef>
              <c:f>GRAFICOS!$D$19:$D$25</c:f>
              <c:numCache>
                <c:formatCode>0.0%</c:formatCode>
                <c:ptCount val="7"/>
                <c:pt idx="0">
                  <c:v>0.40157108433734939</c:v>
                </c:pt>
                <c:pt idx="1">
                  <c:v>0.37949562535857717</c:v>
                </c:pt>
                <c:pt idx="2">
                  <c:v>0.45214302015052199</c:v>
                </c:pt>
                <c:pt idx="3">
                  <c:v>0.35583879194630874</c:v>
                </c:pt>
                <c:pt idx="4">
                  <c:v>0</c:v>
                </c:pt>
                <c:pt idx="5">
                  <c:v>1</c:v>
                </c:pt>
                <c:pt idx="6" formatCode="0.00%">
                  <c:v>0.41770703820805782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638720"/>
        <c:axId val="100640256"/>
      </c:barChart>
      <c:catAx>
        <c:axId val="100638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640256"/>
        <c:crosses val="autoZero"/>
        <c:auto val="1"/>
        <c:lblAlgn val="ctr"/>
        <c:lblOffset val="100"/>
        <c:noMultiLvlLbl val="0"/>
      </c:catAx>
      <c:valAx>
        <c:axId val="10064025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extTo"/>
        <c:crossAx val="1006387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effectLst>
      <a:glow rad="228600">
        <a:schemeClr val="accent3">
          <a:satMod val="175000"/>
          <a:alpha val="40000"/>
        </a:schemeClr>
      </a:glo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GASTOS PAGADOS RESPECTO DEL PRESUPUESTO</a:t>
            </a:r>
          </a:p>
          <a:p>
            <a:pPr>
              <a:defRPr/>
            </a:pPr>
            <a:r>
              <a:rPr lang="en-US" sz="1400" dirty="0" smtClean="0"/>
              <a:t>A JUNIO 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3485040033712601E-2"/>
          <c:y val="0.23493552484198968"/>
          <c:w val="0.9629161399072903"/>
          <c:h val="0.61216301895257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GRAFICOS!$C$53</c:f>
              <c:strCache>
                <c:ptCount val="1"/>
                <c:pt idx="0">
                  <c:v>GASTOS PAGADOS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1.0113780025284451E-2"/>
                  <c:y val="-2.026782251771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GRAFICOS!$A$54:$B$60</c:f>
              <c:multiLvlStrCache>
                <c:ptCount val="7"/>
                <c:lvl>
                  <c:pt idx="0">
                    <c:v>GASTO COMERCIAL</c:v>
                  </c:pt>
                  <c:pt idx="1">
                    <c:v>GASTO ADMINISTRATIVO</c:v>
                  </c:pt>
                  <c:pt idx="2">
                    <c:v>GASTO OPERATIVO</c:v>
                  </c:pt>
                  <c:pt idx="3">
                    <c:v>Bienestar Socios</c:v>
                  </c:pt>
                  <c:pt idx="4">
                    <c:v>Regalos y Aniversario y Otros</c:v>
                  </c:pt>
                  <c:pt idx="5">
                    <c:v>CAJA CHICA</c:v>
                  </c:pt>
                  <c:pt idx="6">
                    <c:v>TOTAL PRESUPUESTO</c:v>
                  </c:pt>
                </c:lvl>
                <c:lvl>
                  <c:pt idx="0">
                    <c:v>160.104.138 </c:v>
                  </c:pt>
                  <c:pt idx="1">
                    <c:v>13.938.378 </c:v>
                  </c:pt>
                  <c:pt idx="2">
                    <c:v>9.404.000 </c:v>
                  </c:pt>
                  <c:pt idx="3">
                    <c:v>11.150.000 </c:v>
                  </c:pt>
                  <c:pt idx="4">
                    <c:v>24.150.000 </c:v>
                  </c:pt>
                  <c:pt idx="5">
                    <c:v>487.898 </c:v>
                  </c:pt>
                  <c:pt idx="6">
                    <c:v>221.644.424 </c:v>
                  </c:pt>
                </c:lvl>
              </c:multiLvlStrCache>
            </c:multiLvlStrRef>
          </c:cat>
          <c:val>
            <c:numRef>
              <c:f>GRAFICOS!$C$54:$C$60</c:f>
              <c:numCache>
                <c:formatCode>#,##0_ ;[Red]\-#,##0\ </c:formatCode>
                <c:ptCount val="7"/>
                <c:pt idx="0">
                  <c:v>71859776</c:v>
                </c:pt>
                <c:pt idx="1">
                  <c:v>7233626</c:v>
                </c:pt>
                <c:pt idx="2">
                  <c:v>174376</c:v>
                </c:pt>
                <c:pt idx="3">
                  <c:v>9124600</c:v>
                </c:pt>
                <c:pt idx="4">
                  <c:v>35000</c:v>
                </c:pt>
                <c:pt idx="5">
                  <c:v>162688</c:v>
                </c:pt>
                <c:pt idx="6">
                  <c:v>88590066</c:v>
                </c:pt>
              </c:numCache>
            </c:numRef>
          </c:val>
        </c:ser>
        <c:ser>
          <c:idx val="1"/>
          <c:order val="1"/>
          <c:tx>
            <c:strRef>
              <c:f>GRAFICOS!$D$53</c:f>
              <c:strCache>
                <c:ptCount val="1"/>
                <c:pt idx="0">
                  <c:v>VARIAC %</c:v>
                </c:pt>
              </c:strCache>
            </c:strRef>
          </c:tx>
          <c:invertIfNegative val="0"/>
          <c:cat>
            <c:multiLvlStrRef>
              <c:f>GRAFICOS!$A$54:$B$60</c:f>
              <c:multiLvlStrCache>
                <c:ptCount val="7"/>
                <c:lvl>
                  <c:pt idx="0">
                    <c:v>GASTO COMERCIAL</c:v>
                  </c:pt>
                  <c:pt idx="1">
                    <c:v>GASTO ADMINISTRATIVO</c:v>
                  </c:pt>
                  <c:pt idx="2">
                    <c:v>GASTO OPERATIVO</c:v>
                  </c:pt>
                  <c:pt idx="3">
                    <c:v>Bienestar Socios</c:v>
                  </c:pt>
                  <c:pt idx="4">
                    <c:v>Regalos y Aniversario y Otros</c:v>
                  </c:pt>
                  <c:pt idx="5">
                    <c:v>CAJA CHICA</c:v>
                  </c:pt>
                  <c:pt idx="6">
                    <c:v>TOTAL PRESUPUESTO</c:v>
                  </c:pt>
                </c:lvl>
                <c:lvl>
                  <c:pt idx="0">
                    <c:v>160.104.138 </c:v>
                  </c:pt>
                  <c:pt idx="1">
                    <c:v>13.938.378 </c:v>
                  </c:pt>
                  <c:pt idx="2">
                    <c:v>9.404.000 </c:v>
                  </c:pt>
                  <c:pt idx="3">
                    <c:v>11.150.000 </c:v>
                  </c:pt>
                  <c:pt idx="4">
                    <c:v>24.150.000 </c:v>
                  </c:pt>
                  <c:pt idx="5">
                    <c:v>487.898 </c:v>
                  </c:pt>
                  <c:pt idx="6">
                    <c:v>221.644.424 </c:v>
                  </c:pt>
                </c:lvl>
              </c:multiLvlStrCache>
            </c:multiLvlStrRef>
          </c:cat>
          <c:val>
            <c:numRef>
              <c:f>GRAFICOS!$D$54:$D$60</c:f>
              <c:numCache>
                <c:formatCode>0.0%</c:formatCode>
                <c:ptCount val="7"/>
                <c:pt idx="0">
                  <c:v>0.44883147242577826</c:v>
                </c:pt>
                <c:pt idx="1">
                  <c:v>0.51897186315366106</c:v>
                </c:pt>
                <c:pt idx="2">
                  <c:v>1.8542747766907699E-2</c:v>
                </c:pt>
                <c:pt idx="3">
                  <c:v>0.81834977578475332</c:v>
                </c:pt>
                <c:pt idx="4">
                  <c:v>1.4492753623188406E-3</c:v>
                </c:pt>
                <c:pt idx="5">
                  <c:v>0.33344674501637639</c:v>
                </c:pt>
                <c:pt idx="6" formatCode="0.00%">
                  <c:v>0.39969453957479212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303232"/>
        <c:axId val="100304768"/>
      </c:barChart>
      <c:catAx>
        <c:axId val="100303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304768"/>
        <c:crosses val="autoZero"/>
        <c:auto val="1"/>
        <c:lblAlgn val="ctr"/>
        <c:lblOffset val="100"/>
        <c:noMultiLvlLbl val="0"/>
      </c:catAx>
      <c:valAx>
        <c:axId val="100304768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extTo"/>
        <c:crossAx val="100303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941669901881735"/>
          <c:y val="0.15041619711357937"/>
          <c:w val="0.48508569172216304"/>
          <c:h val="6.7074409354842601E-2"/>
        </c:manualLayout>
      </c:layout>
      <c:overlay val="0"/>
    </c:legend>
    <c:plotVisOnly val="1"/>
    <c:dispBlanksAs val="gap"/>
    <c:showDLblsOverMax val="0"/>
  </c:chart>
  <c:spPr>
    <a:effectLst>
      <a:glow rad="228600">
        <a:schemeClr val="accent5">
          <a:satMod val="175000"/>
          <a:alpha val="40000"/>
        </a:schemeClr>
      </a:glo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dirty="0"/>
              <a:t>PRÉSTAMOS</a:t>
            </a:r>
            <a:r>
              <a:rPr lang="es-CL" baseline="0" dirty="0"/>
              <a:t> OTORGADOS Y RECUPARADOS</a:t>
            </a:r>
          </a:p>
          <a:p>
            <a:pPr>
              <a:defRPr/>
            </a:pPr>
            <a:r>
              <a:rPr lang="es-CL" baseline="0" dirty="0" smtClean="0"/>
              <a:t>A JULIO </a:t>
            </a:r>
            <a:r>
              <a:rPr lang="es-CL" baseline="0" dirty="0"/>
              <a:t>2017</a:t>
            </a:r>
            <a:endParaRPr lang="es-CL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'PTMOS AÑO 2017 OK '!$C$55</c:f>
              <c:strCache>
                <c:ptCount val="1"/>
                <c:pt idx="0">
                  <c:v>N° Préstamos Otorgados</c:v>
                </c:pt>
              </c:strCache>
            </c:strRef>
          </c:tx>
          <c:invertIfNegative val="0"/>
          <c:cat>
            <c:strRef>
              <c:f>'PTMOS AÑO 2017 OK '!$B$56:$B$59</c:f>
              <c:strCache>
                <c:ptCount val="4"/>
                <c:pt idx="0">
                  <c:v>TOTAL PRESTAMOS   ENTREGADOS</c:v>
                </c:pt>
                <c:pt idx="1">
                  <c:v>PPTMOS RECUPERADOS</c:v>
                </c:pt>
                <c:pt idx="2">
                  <c:v>PTMOS POR RECUPERAR </c:v>
                </c:pt>
                <c:pt idx="3">
                  <c:v>UTILIDAD </c:v>
                </c:pt>
              </c:strCache>
            </c:strRef>
          </c:cat>
          <c:val>
            <c:numRef>
              <c:f>'PTMOS AÑO 2017 OK '!$C$56:$C$59</c:f>
              <c:numCache>
                <c:formatCode>_-* #,##0_-;\-* #,##0_-;_-* "-"??_-;_-@_-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'PTMOS AÑO 2017 OK '!$D$55</c:f>
              <c:strCache>
                <c:ptCount val="1"/>
                <c:pt idx="0">
                  <c:v>EN $</c:v>
                </c:pt>
              </c:strCache>
            </c:strRef>
          </c:tx>
          <c:invertIfNegative val="0"/>
          <c:cat>
            <c:strRef>
              <c:f>'PTMOS AÑO 2017 OK '!$B$56:$B$59</c:f>
              <c:strCache>
                <c:ptCount val="4"/>
                <c:pt idx="0">
                  <c:v>TOTAL PRESTAMOS   ENTREGADOS</c:v>
                </c:pt>
                <c:pt idx="1">
                  <c:v>PPTMOS RECUPERADOS</c:v>
                </c:pt>
                <c:pt idx="2">
                  <c:v>PTMOS POR RECUPERAR </c:v>
                </c:pt>
                <c:pt idx="3">
                  <c:v>UTILIDAD </c:v>
                </c:pt>
              </c:strCache>
            </c:strRef>
          </c:cat>
          <c:val>
            <c:numRef>
              <c:f>'PTMOS AÑO 2017 OK '!$D$56:$D$59</c:f>
              <c:numCache>
                <c:formatCode>_-* #,##0_-;\-* #,##0_-;_-* "-"??_-;_-@_-</c:formatCode>
                <c:ptCount val="4"/>
                <c:pt idx="0">
                  <c:v>8350000</c:v>
                </c:pt>
                <c:pt idx="1">
                  <c:v>5815999</c:v>
                </c:pt>
                <c:pt idx="2">
                  <c:v>2534001</c:v>
                </c:pt>
                <c:pt idx="3">
                  <c:v>61999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0359552"/>
        <c:axId val="100361344"/>
        <c:axId val="0"/>
      </c:bar3DChart>
      <c:catAx>
        <c:axId val="10035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361344"/>
        <c:crosses val="autoZero"/>
        <c:auto val="1"/>
        <c:lblAlgn val="ctr"/>
        <c:lblOffset val="100"/>
        <c:noMultiLvlLbl val="0"/>
      </c:catAx>
      <c:valAx>
        <c:axId val="10036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00359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effectLst>
      <a:glow rad="101600">
        <a:schemeClr val="accent1">
          <a:satMod val="175000"/>
          <a:alpha val="40000"/>
        </a:schemeClr>
      </a:glow>
    </a:effectLst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4A9A66-6DC5-40DB-AE56-9374B460F2C3}" type="datetimeFigureOut">
              <a:rPr lang="es-CL" smtClean="0"/>
              <a:t>26-07-2017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6EE208-4DB3-4A30-88B9-4686275BA9D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ANPTUF: Junio </a:t>
            </a:r>
            <a:r>
              <a:rPr lang="es-CL" dirty="0" smtClean="0"/>
              <a:t>2017 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s-CL" dirty="0" smtClean="0"/>
              <a:t>INFORME  FINANCIERO</a:t>
            </a:r>
            <a:endParaRPr lang="es-CL" dirty="0"/>
          </a:p>
        </p:txBody>
      </p:sp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992888" cy="59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 rot="11019397" flipV="1">
            <a:off x="611413" y="6457912"/>
            <a:ext cx="359527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93800"/>
            <a:ext cx="81438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75856" y="692696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Actualizado a julio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572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3544"/>
            <a:ext cx="5800725" cy="33296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3 CuadroTexto"/>
          <p:cNvSpPr txBox="1"/>
          <p:nvPr/>
        </p:nvSpPr>
        <p:spPr>
          <a:xfrm>
            <a:off x="1259632" y="836712"/>
            <a:ext cx="66967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             SOCIOS MES DE JULIO /DIRECCIONES ZONALES ( DESCUENTO A 196 SOCIOS 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371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áfic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uiz\AppData\Local\Microsoft\Windows\Temporary Internet Files\Content.Outlook\9CVO9NLY\IMG_0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7280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51417" y="54868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GENERO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575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20850"/>
            <a:ext cx="7780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3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20850"/>
            <a:ext cx="7780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6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20850"/>
            <a:ext cx="7780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1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738690"/>
              </p:ext>
            </p:extLst>
          </p:nvPr>
        </p:nvGraphicFramePr>
        <p:xfrm>
          <a:off x="1403648" y="2060848"/>
          <a:ext cx="6657976" cy="367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3" y="18864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46920"/>
              </p:ext>
            </p:extLst>
          </p:nvPr>
        </p:nvGraphicFramePr>
        <p:xfrm>
          <a:off x="971600" y="1772816"/>
          <a:ext cx="7353301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489"/>
                <a:gridCol w="3837057"/>
                <a:gridCol w="2210755"/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 dirty="0">
                          <a:effectLst/>
                        </a:rPr>
                        <a:t>CONCILIACION BANCARIA </a:t>
                      </a:r>
                      <a:r>
                        <a:rPr lang="es-CL" sz="1400" u="none" strike="noStrike" dirty="0" smtClean="0">
                          <a:effectLst/>
                        </a:rPr>
                        <a:t>AL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MES</a:t>
                      </a:r>
                      <a:r>
                        <a:rPr lang="es-CL" sz="1400" u="none" strike="noStrike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>
                          <a:effectLst/>
                        </a:rPr>
                        <a:t>DE JUNIO DEL 2017</a:t>
                      </a:r>
                      <a:endParaRPr lang="es-CL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EN PESOS</a:t>
                      </a:r>
                      <a:endParaRPr lang="es-CL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>
                          <a:effectLst/>
                        </a:rPr>
                        <a:t>Año 2017</a:t>
                      </a:r>
                      <a:endParaRPr lang="es-CL" sz="14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L" sz="1400" b="1" i="0" u="sng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MAS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SALDO CONTABLE  MES MAYO 2017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6.603.259 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sng" strike="noStrike">
                          <a:effectLst/>
                        </a:rPr>
                        <a:t>PARTIDAS VIGENTES</a:t>
                      </a:r>
                      <a:endParaRPr lang="es-CL" sz="1200" b="1" i="0" u="sng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MAS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>
                          <a:effectLst/>
                        </a:rPr>
                        <a:t>CHEQUES GIRADOS Y NO COBRADOS</a:t>
                      </a:r>
                      <a:endParaRPr lang="es-CL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517.481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MAS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>
                          <a:effectLst/>
                        </a:rPr>
                        <a:t>ABONOS </a:t>
                      </a:r>
                      <a:endParaRPr lang="es-CL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16.813.934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>
                          <a:effectLst/>
                        </a:rPr>
                        <a:t>MENOS 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>
                          <a:effectLst/>
                        </a:rPr>
                        <a:t>CHEQUES GIRADOS</a:t>
                      </a:r>
                      <a:endParaRPr lang="es-CL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13.179.299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u="none" strike="noStrike">
                          <a:effectLst/>
                        </a:rPr>
                        <a:t>Totales</a:t>
                      </a:r>
                      <a:endParaRPr lang="es-CL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u="none" strike="noStrike">
                          <a:effectLst/>
                        </a:rPr>
                        <a:t>10.755.375 </a:t>
                      </a:r>
                      <a:endParaRPr lang="es-CL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TOTAL SEGÚN CERTIFICADO DEL BANCO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10.755.375 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TOTAL SALDO CONTABLE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10.237.894 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 =CHEQUES POR COBRAR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517.481 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</a:rPr>
                        <a:t>COMPROBACION</a:t>
                      </a:r>
                      <a:endParaRPr lang="es-CL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0 </a:t>
                      </a:r>
                      <a:endParaRPr lang="es-C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43608" y="551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Nota: Conciliación Bancaria es el resultado mensual del estado bancario de los Abonos y Cargos, y esta información se debe cruzar con la contabilidad financiera al cierre de cada mes 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194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5959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ntuf2\AppData\Local\Microsoft\Windows\Temporary Internet Files\Content.IE5\8UIRJHOC\llave-m-pineda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11108"/>
            <a:ext cx="792088" cy="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869161"/>
            <a:ext cx="64071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064041"/>
              </p:ext>
            </p:extLst>
          </p:nvPr>
        </p:nvGraphicFramePr>
        <p:xfrm>
          <a:off x="1680270" y="1340768"/>
          <a:ext cx="631507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ara sonriente">
            <a:hlinkClick r:id="rId4" action="ppaction://hlinksldjump"/>
          </p:cNvPr>
          <p:cNvSpPr/>
          <p:nvPr/>
        </p:nvSpPr>
        <p:spPr>
          <a:xfrm rot="11019397" flipV="1">
            <a:off x="8613268" y="6409848"/>
            <a:ext cx="359527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" y="116632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36261"/>
              </p:ext>
            </p:extLst>
          </p:nvPr>
        </p:nvGraphicFramePr>
        <p:xfrm>
          <a:off x="683568" y="1516807"/>
          <a:ext cx="7877175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27584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Nota: duodécimo a junio 49,99% 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8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0" y="44624"/>
            <a:ext cx="1181648" cy="11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579797"/>
              </p:ext>
            </p:extLst>
          </p:nvPr>
        </p:nvGraphicFramePr>
        <p:xfrm>
          <a:off x="1331640" y="1340768"/>
          <a:ext cx="75342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 descr="Descripción: Descripció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" y="116632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511980"/>
              </p:ext>
            </p:extLst>
          </p:nvPr>
        </p:nvGraphicFramePr>
        <p:xfrm>
          <a:off x="1907704" y="476672"/>
          <a:ext cx="621982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4655"/>
              </p:ext>
            </p:extLst>
          </p:nvPr>
        </p:nvGraphicFramePr>
        <p:xfrm>
          <a:off x="3203848" y="4869160"/>
          <a:ext cx="3124200" cy="15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876300"/>
                <a:gridCol w="876300"/>
              </a:tblGrid>
              <a:tr h="3549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DETALLE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 N° Préstamos Otorgados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 EN $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PRESTAMOS   ENTREGADOS</a:t>
                      </a:r>
                      <a:endParaRPr lang="es-CL" sz="1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                       28 </a:t>
                      </a:r>
                      <a:endParaRPr lang="es-CL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         8.350.000 </a:t>
                      </a:r>
                      <a:endParaRPr lang="es-CL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PPTMOS RECUPERADOS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                       18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         5.815.999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PTMOS POR RECUPERAR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                       10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         2.534.001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UTILIDAD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                        -  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               61.999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antuf2\AppData\Local\Microsoft\Windows\Temporary Internet Files\Content.IE5\8UIRJHOC\llave-m-pineda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280"/>
            <a:ext cx="576064" cy="3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190</Words>
  <Application>Microsoft Office PowerPoint</Application>
  <PresentationFormat>Presentación en pantalla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Transmisión de listas</vt:lpstr>
      <vt:lpstr>INFORME 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Cañas Gonzalez</dc:creator>
  <cp:lastModifiedBy>Patricia Ruiz</cp:lastModifiedBy>
  <cp:revision>13</cp:revision>
  <dcterms:created xsi:type="dcterms:W3CDTF">2017-07-20T17:03:50Z</dcterms:created>
  <dcterms:modified xsi:type="dcterms:W3CDTF">2017-07-26T16:20:44Z</dcterms:modified>
</cp:coreProperties>
</file>