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359" r:id="rId3"/>
    <p:sldId id="360" r:id="rId4"/>
    <p:sldId id="361" r:id="rId5"/>
    <p:sldId id="362" r:id="rId6"/>
    <p:sldId id="363" r:id="rId7"/>
    <p:sldId id="365" r:id="rId8"/>
    <p:sldId id="372" r:id="rId9"/>
    <p:sldId id="367" r:id="rId10"/>
    <p:sldId id="368" r:id="rId11"/>
    <p:sldId id="369" r:id="rId12"/>
    <p:sldId id="371" r:id="rId13"/>
    <p:sldId id="370" r:id="rId1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514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lipe%20Tamayo\Documents\felipe\anptuf\CONSOLIDADO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calidad juridica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titulares</c:v>
                </c:pt>
                <c:pt idx="1">
                  <c:v>contratas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26</c:v>
                </c:pt>
                <c:pt idx="1">
                  <c:v>170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Estamento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Diectivos</c:v>
                </c:pt>
                <c:pt idx="1">
                  <c:v>Profesionales</c:v>
                </c:pt>
                <c:pt idx="2">
                  <c:v>Técnicos</c:v>
                </c:pt>
                <c:pt idx="3">
                  <c:v>Administrativos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26</c:v>
                </c:pt>
                <c:pt idx="1">
                  <c:v>170</c:v>
                </c:pt>
                <c:pt idx="2">
                  <c:v>13</c:v>
                </c:pt>
                <c:pt idx="3">
                  <c:v>15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L"/>
              <a:t>Establecimiento</a:t>
            </a:r>
          </a:p>
        </c:rich>
      </c:tx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Estamento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Hoja1!$A$2:$A$6</c:f>
              <c:strCache>
                <c:ptCount val="5"/>
                <c:pt idx="0">
                  <c:v>Norte</c:v>
                </c:pt>
                <c:pt idx="1">
                  <c:v>Centro Norte</c:v>
                </c:pt>
                <c:pt idx="2">
                  <c:v>Centro Sur</c:v>
                </c:pt>
                <c:pt idx="3">
                  <c:v>Sur</c:v>
                </c:pt>
                <c:pt idx="4">
                  <c:v>Nivel Central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27</c:v>
                </c:pt>
                <c:pt idx="1">
                  <c:v>12</c:v>
                </c:pt>
                <c:pt idx="2">
                  <c:v>30</c:v>
                </c:pt>
                <c:pt idx="3">
                  <c:v>14</c:v>
                </c:pt>
                <c:pt idx="4">
                  <c:v>122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L"/>
              <a:t>TRAMO ETAREO</a:t>
            </a:r>
          </a:p>
        </c:rich>
      </c:tx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Tramo etareao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0 - 30</c:v>
                </c:pt>
                <c:pt idx="1">
                  <c:v>31 - 45</c:v>
                </c:pt>
                <c:pt idx="2">
                  <c:v>46 - 55</c:v>
                </c:pt>
                <c:pt idx="3">
                  <c:v>56 - más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26</c:v>
                </c:pt>
                <c:pt idx="1">
                  <c:v>14</c:v>
                </c:pt>
                <c:pt idx="2">
                  <c:v>28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[CONSOLIDADO.xlsx]Hoja5!Tabla dinámica3</c:name>
    <c:fmtId val="2"/>
  </c:pivotSource>
  <c:chart>
    <c:autoTitleDeleted val="0"/>
    <c:pivotFmts>
      <c:pivotFmt>
        <c:idx val="0"/>
        <c:marker>
          <c:symbol val="none"/>
        </c:marker>
      </c:pivotFmt>
      <c:pivotFmt>
        <c:idx val="1"/>
      </c:pivotFmt>
      <c:pivotFmt>
        <c:idx val="2"/>
      </c:pivotFmt>
      <c:pivotFmt>
        <c:idx val="3"/>
      </c:pivotFmt>
      <c:pivotFmt>
        <c:idx val="4"/>
      </c:pivotFmt>
    </c:pivotFmts>
    <c:plotArea>
      <c:layout>
        <c:manualLayout>
          <c:layoutTarget val="inner"/>
          <c:xMode val="edge"/>
          <c:yMode val="edge"/>
          <c:x val="5.3729111986001769E-2"/>
          <c:y val="3.2334370255156841E-2"/>
          <c:w val="0.9387477034120737"/>
          <c:h val="0.86393132244565429"/>
        </c:manualLayout>
      </c:layout>
      <c:lineChart>
        <c:grouping val="standard"/>
        <c:varyColors val="0"/>
        <c:ser>
          <c:idx val="0"/>
          <c:order val="0"/>
          <c:tx>
            <c:strRef>
              <c:f>Hoja5!$B$1:$B$2</c:f>
              <c:strCache>
                <c:ptCount val="1"/>
                <c:pt idx="0">
                  <c:v>ANAFF</c:v>
                </c:pt>
              </c:strCache>
            </c:strRef>
          </c:tx>
          <c:cat>
            <c:strRef>
              <c:f>Hoja5!$A$3:$A$21</c:f>
              <c:strCach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(en blanco)</c:v>
                </c:pt>
              </c:strCache>
            </c:strRef>
          </c:cat>
          <c:val>
            <c:numRef>
              <c:f>Hoja5!$B$3:$B$21</c:f>
              <c:numCache>
                <c:formatCode>General</c:formatCode>
                <c:ptCount val="18"/>
                <c:pt idx="0">
                  <c:v>480</c:v>
                </c:pt>
                <c:pt idx="1">
                  <c:v>520</c:v>
                </c:pt>
                <c:pt idx="2">
                  <c:v>520</c:v>
                </c:pt>
                <c:pt idx="3">
                  <c:v>521</c:v>
                </c:pt>
                <c:pt idx="4">
                  <c:v>534</c:v>
                </c:pt>
                <c:pt idx="5">
                  <c:v>525</c:v>
                </c:pt>
                <c:pt idx="6">
                  <c:v>530</c:v>
                </c:pt>
                <c:pt idx="7">
                  <c:v>526</c:v>
                </c:pt>
                <c:pt idx="8">
                  <c:v>828</c:v>
                </c:pt>
                <c:pt idx="9">
                  <c:v>887</c:v>
                </c:pt>
                <c:pt idx="10">
                  <c:v>829</c:v>
                </c:pt>
                <c:pt idx="11">
                  <c:v>836</c:v>
                </c:pt>
                <c:pt idx="12">
                  <c:v>828</c:v>
                </c:pt>
                <c:pt idx="13">
                  <c:v>870</c:v>
                </c:pt>
                <c:pt idx="14">
                  <c:v>882</c:v>
                </c:pt>
                <c:pt idx="15">
                  <c:v>904</c:v>
                </c:pt>
                <c:pt idx="16">
                  <c:v>840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Hoja5!$C$1:$C$2</c:f>
              <c:strCache>
                <c:ptCount val="1"/>
                <c:pt idx="0">
                  <c:v>ANPTUF</c:v>
                </c:pt>
              </c:strCache>
            </c:strRef>
          </c:tx>
          <c:cat>
            <c:strRef>
              <c:f>Hoja5!$A$3:$A$21</c:f>
              <c:strCach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(en blanco)</c:v>
                </c:pt>
              </c:strCache>
            </c:strRef>
          </c:cat>
          <c:val>
            <c:numRef>
              <c:f>Hoja5!$C$3:$C$21</c:f>
              <c:numCache>
                <c:formatCode>General</c:formatCode>
                <c:ptCount val="18"/>
                <c:pt idx="0">
                  <c:v>75</c:v>
                </c:pt>
                <c:pt idx="1">
                  <c:v>91</c:v>
                </c:pt>
                <c:pt idx="2">
                  <c:v>110</c:v>
                </c:pt>
                <c:pt idx="3">
                  <c:v>117</c:v>
                </c:pt>
                <c:pt idx="4">
                  <c:v>120</c:v>
                </c:pt>
                <c:pt idx="5">
                  <c:v>119</c:v>
                </c:pt>
                <c:pt idx="6">
                  <c:v>111</c:v>
                </c:pt>
                <c:pt idx="7">
                  <c:v>98</c:v>
                </c:pt>
                <c:pt idx="8">
                  <c:v>93</c:v>
                </c:pt>
                <c:pt idx="9">
                  <c:v>99</c:v>
                </c:pt>
                <c:pt idx="10">
                  <c:v>95</c:v>
                </c:pt>
                <c:pt idx="11">
                  <c:v>97</c:v>
                </c:pt>
                <c:pt idx="12">
                  <c:v>108</c:v>
                </c:pt>
                <c:pt idx="13">
                  <c:v>121</c:v>
                </c:pt>
                <c:pt idx="14">
                  <c:v>131</c:v>
                </c:pt>
                <c:pt idx="15">
                  <c:v>155</c:v>
                </c:pt>
                <c:pt idx="16">
                  <c:v>206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Hoja5!$D$1:$D$2</c:f>
              <c:strCache>
                <c:ptCount val="1"/>
                <c:pt idx="0">
                  <c:v>SIN GREMIO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pPr>
              <a:solidFill>
                <a:srgbClr val="FFFF00"/>
              </a:solidFill>
            </c:spPr>
          </c:marker>
          <c:cat>
            <c:strRef>
              <c:f>Hoja5!$A$3:$A$21</c:f>
              <c:strCach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(en blanco)</c:v>
                </c:pt>
              </c:strCache>
            </c:strRef>
          </c:cat>
          <c:val>
            <c:numRef>
              <c:f>Hoja5!$D$3:$D$21</c:f>
              <c:numCache>
                <c:formatCode>General</c:formatCode>
                <c:ptCount val="18"/>
                <c:pt idx="0">
                  <c:v>105</c:v>
                </c:pt>
                <c:pt idx="1">
                  <c:v>94</c:v>
                </c:pt>
                <c:pt idx="2">
                  <c:v>82</c:v>
                </c:pt>
                <c:pt idx="3">
                  <c:v>67</c:v>
                </c:pt>
                <c:pt idx="4">
                  <c:v>72</c:v>
                </c:pt>
                <c:pt idx="5">
                  <c:v>63</c:v>
                </c:pt>
                <c:pt idx="6">
                  <c:v>60</c:v>
                </c:pt>
                <c:pt idx="7">
                  <c:v>75</c:v>
                </c:pt>
                <c:pt idx="8">
                  <c:v>187</c:v>
                </c:pt>
                <c:pt idx="9">
                  <c:v>107</c:v>
                </c:pt>
                <c:pt idx="10">
                  <c:v>181</c:v>
                </c:pt>
                <c:pt idx="11">
                  <c:v>214</c:v>
                </c:pt>
                <c:pt idx="12">
                  <c:v>214</c:v>
                </c:pt>
                <c:pt idx="13">
                  <c:v>208</c:v>
                </c:pt>
                <c:pt idx="14">
                  <c:v>214</c:v>
                </c:pt>
                <c:pt idx="15">
                  <c:v>205</c:v>
                </c:pt>
                <c:pt idx="16">
                  <c:v>178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Hoja5!$E$1:$E$2</c:f>
              <c:strCache>
                <c:ptCount val="1"/>
                <c:pt idx="0">
                  <c:v>(en blanco)</c:v>
                </c:pt>
              </c:strCache>
            </c:strRef>
          </c:tx>
          <c:cat>
            <c:strRef>
              <c:f>Hoja5!$A$3:$A$21</c:f>
              <c:strCach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(en blanco)</c:v>
                </c:pt>
              </c:strCache>
            </c:strRef>
          </c:cat>
          <c:val>
            <c:numRef>
              <c:f>Hoja5!$E$3:$E$21</c:f>
              <c:numCache>
                <c:formatCode>General</c:formatCode>
                <c:ptCount val="18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4992"/>
        <c:axId val="46011456"/>
      </c:lineChart>
      <c:catAx>
        <c:axId val="42004992"/>
        <c:scaling>
          <c:orientation val="minMax"/>
        </c:scaling>
        <c:delete val="0"/>
        <c:axPos val="b"/>
        <c:majorTickMark val="out"/>
        <c:minorTickMark val="none"/>
        <c:tickLblPos val="nextTo"/>
        <c:crossAx val="46011456"/>
        <c:crosses val="autoZero"/>
        <c:auto val="1"/>
        <c:lblAlgn val="ctr"/>
        <c:lblOffset val="100"/>
        <c:noMultiLvlLbl val="0"/>
      </c:catAx>
      <c:valAx>
        <c:axId val="46011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004992"/>
        <c:crosses val="autoZero"/>
        <c:crossBetween val="between"/>
      </c:valAx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48436800087489079"/>
          <c:y val="0.40052795059808172"/>
          <c:w val="0.11424311023622051"/>
          <c:h val="0.1519122875236085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129923121489712E-2"/>
          <c:y val="4.7507874015748033E-2"/>
          <c:w val="0.93687007687851032"/>
          <c:h val="0.76587696850393705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% Sindicalización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cat>
            <c:numRef>
              <c:f>Hoja1!$A$2:$A$18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Hoja1!$B$2:$B$18</c:f>
              <c:numCache>
                <c:formatCode>General</c:formatCode>
                <c:ptCount val="17"/>
                <c:pt idx="0">
                  <c:v>11</c:v>
                </c:pt>
                <c:pt idx="1">
                  <c:v>13</c:v>
                </c:pt>
                <c:pt idx="2">
                  <c:v>15</c:v>
                </c:pt>
                <c:pt idx="3">
                  <c:v>17</c:v>
                </c:pt>
                <c:pt idx="4">
                  <c:v>17</c:v>
                </c:pt>
                <c:pt idx="5">
                  <c:v>17</c:v>
                </c:pt>
                <c:pt idx="6">
                  <c:v>16</c:v>
                </c:pt>
                <c:pt idx="7">
                  <c:v>14</c:v>
                </c:pt>
                <c:pt idx="8">
                  <c:v>8</c:v>
                </c:pt>
                <c:pt idx="9">
                  <c:v>9</c:v>
                </c:pt>
                <c:pt idx="10">
                  <c:v>9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11</c:v>
                </c:pt>
                <c:pt idx="15">
                  <c:v>12</c:v>
                </c:pt>
                <c:pt idx="16">
                  <c:v>17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Promedio Sindicalización ANPTUF</c:v>
                </c:pt>
              </c:strCache>
            </c:strRef>
          </c:tx>
          <c:cat>
            <c:numRef>
              <c:f>Hoja1!$A$2:$A$18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Hoja1!$C$2:$C$18</c:f>
              <c:numCache>
                <c:formatCode>General</c:formatCode>
                <c:ptCount val="17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12</c:v>
                </c:pt>
                <c:pt idx="14">
                  <c:v>12</c:v>
                </c:pt>
                <c:pt idx="15">
                  <c:v>12</c:v>
                </c:pt>
                <c:pt idx="16">
                  <c:v>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654144"/>
        <c:axId val="106276544"/>
      </c:lineChart>
      <c:catAx>
        <c:axId val="8365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6276544"/>
        <c:crosses val="autoZero"/>
        <c:auto val="1"/>
        <c:lblAlgn val="ctr"/>
        <c:lblOffset val="100"/>
        <c:noMultiLvlLbl val="0"/>
      </c:catAx>
      <c:valAx>
        <c:axId val="106276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654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698611999952256"/>
          <c:y val="0.47304206566347468"/>
          <c:w val="0.35556678275416603"/>
          <c:h val="0.15563582677165355"/>
        </c:manualLayout>
      </c:layout>
      <c:overlay val="0"/>
      <c:txPr>
        <a:bodyPr/>
        <a:lstStyle/>
        <a:p>
          <a:pPr>
            <a:defRPr sz="1400"/>
          </a:pPr>
          <a:endParaRPr lang="es-C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C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C9B8B-2C2E-4EAB-A205-0EDA763071FE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DB103-E9DC-494A-91E0-7920A7207F3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222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13AB2E-7604-47A4-8124-6CA14F701CFF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DB81BB6-203A-4B4C-B777-D50B02154B36}" type="datetimeFigureOut">
              <a:rPr lang="es-CL" smtClean="0"/>
              <a:pPr/>
              <a:t>28-08-2017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E20028F-A2CC-4BEF-9A5A-B302A4ADAC3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K1qVSU0SA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upload.wikimedia.org/wikipedia/commons/thumb/c/c9/FOTO-CLOTARIO-BLEST.jpg/220px-FOTO-CLOTARIO-BL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114342"/>
            <a:ext cx="4932040" cy="3699033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9140000">
            <a:off x="619937" y="1203035"/>
            <a:ext cx="5648623" cy="1805395"/>
          </a:xfrm>
        </p:spPr>
        <p:txBody>
          <a:bodyPr/>
          <a:lstStyle/>
          <a:p>
            <a:pPr algn="ctr"/>
            <a:r>
              <a:rPr lang="es-CL" dirty="0" smtClean="0"/>
              <a:t>ÁNPTUF 2017</a:t>
            </a:r>
            <a:endParaRPr lang="es-CL" sz="4400" b="1" dirty="0">
              <a:solidFill>
                <a:srgbClr val="FF0000"/>
              </a:solidFill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Nacional de Profesionales y Técnicos Universitarios de </a:t>
            </a:r>
            <a:r>
              <a:rPr lang="es-C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Fonasa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Felipe Tamayo\Desktop\anptuf_de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91680" cy="1691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946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TEMAS PENDIENTES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SALUD INCOMPATIBLE – DEROGAR ARTICULO!</a:t>
            </a:r>
          </a:p>
          <a:p>
            <a:r>
              <a:rPr lang="es-CL" dirty="0" smtClean="0"/>
              <a:t>MEJORAR ESTÁNDAR DE TOPES EN NUEVA LEY DE PLANTAS</a:t>
            </a:r>
          </a:p>
          <a:p>
            <a:r>
              <a:rPr lang="es-CL" dirty="0" smtClean="0"/>
              <a:t>NEGOCIACIÓN COLECTIVA REGLADA</a:t>
            </a:r>
          </a:p>
          <a:p>
            <a:r>
              <a:rPr lang="es-CL" dirty="0" smtClean="0"/>
              <a:t>DERECHO A HUELGA</a:t>
            </a:r>
          </a:p>
          <a:p>
            <a:r>
              <a:rPr lang="es-CL" dirty="0" smtClean="0"/>
              <a:t>REDUCCIÓN JORNADA DE TRABAJO</a:t>
            </a:r>
          </a:p>
          <a:p>
            <a:r>
              <a:rPr lang="es-CL" dirty="0" smtClean="0"/>
              <a:t>…IMPULSO CARRERA FUNCIONARIA….</a:t>
            </a:r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IMPULSO DE CARRERA FUNCIONARIA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9112" t="20802" r="37734" b="12818"/>
          <a:stretch>
            <a:fillRect/>
          </a:stretch>
        </p:blipFill>
        <p:spPr bwMode="auto">
          <a:xfrm>
            <a:off x="1115616" y="1124744"/>
            <a:ext cx="6624736" cy="465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dondear rectángulo de esquina diagonal"/>
          <p:cNvSpPr/>
          <p:nvPr/>
        </p:nvSpPr>
        <p:spPr>
          <a:xfrm>
            <a:off x="4355976" y="3429000"/>
            <a:ext cx="3240360" cy="360040"/>
          </a:xfrm>
          <a:prstGeom prst="round2Diag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8508" y="-8704"/>
            <a:ext cx="8229600" cy="1143000"/>
          </a:xfrm>
        </p:spPr>
        <p:txBody>
          <a:bodyPr>
            <a:normAutofit/>
          </a:bodyPr>
          <a:lstStyle/>
          <a:p>
            <a:r>
              <a:rPr lang="es-ES" b="1" dirty="0" smtClean="0"/>
              <a:t>Nuestro trabajo…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412776"/>
            <a:ext cx="4618856" cy="410445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sz="2400" dirty="0" smtClean="0"/>
              <a:t>	</a:t>
            </a:r>
            <a:r>
              <a:rPr lang="es-ES" sz="2400" dirty="0" err="1" smtClean="0"/>
              <a:t>Montesquieu</a:t>
            </a:r>
            <a:r>
              <a:rPr lang="es-ES" sz="2400" dirty="0" smtClean="0"/>
              <a:t>: “Una experiencia eterna –nos ha enseñado- que todo hombre investido de autoridad abusa de ella. No hay poder que no incite al abuso, a la extralimitación ¡Quien lo diría! Ni la virtud puede ser ilimitada. </a:t>
            </a:r>
          </a:p>
          <a:p>
            <a:pPr>
              <a:buNone/>
            </a:pPr>
            <a:r>
              <a:rPr lang="es-ES" sz="2400" dirty="0" smtClean="0"/>
              <a:t>	Para que no se abuse del poder, es necesario que le ponga límites la naturaleza misma de las cosas“</a:t>
            </a:r>
            <a:endParaRPr lang="es-ES" sz="2400" dirty="0"/>
          </a:p>
        </p:txBody>
      </p:sp>
      <p:pic>
        <p:nvPicPr>
          <p:cNvPr id="66562" name="Picture 2" descr="http://t3.gstatic.com/images?q=tbn:ANd9GcS75bcXMG37eH-oxYD7Z7_2ZIZMT2o466-GBeFzbnNGYV7fZwTJn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556792"/>
            <a:ext cx="2448272" cy="2952328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1115616" y="6237312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Bibliografía de la clase: El Derecho Administrativo en cuanto a Derecho Positivo y Derecho Científico. Rolando Pantoja.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838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GRACIAS!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www.youtube.com/watch?v=tK1qVSU0SAA</a:t>
            </a:r>
            <a:endParaRPr lang="es-CL" dirty="0" smtClean="0"/>
          </a:p>
          <a:p>
            <a:endParaRPr lang="es-CL" dirty="0"/>
          </a:p>
          <a:p>
            <a:r>
              <a:rPr lang="es-CL" dirty="0" smtClean="0"/>
              <a:t>Videos de apoyo a nuevas </a:t>
            </a:r>
            <a:r>
              <a:rPr lang="es-CL" dirty="0" err="1" smtClean="0"/>
              <a:t>dirigentas</a:t>
            </a:r>
            <a:r>
              <a:rPr lang="es-CL" dirty="0" smtClean="0"/>
              <a:t>!</a:t>
            </a: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Lo que no SOMOS…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008112"/>
          </a:xfrm>
        </p:spPr>
        <p:txBody>
          <a:bodyPr/>
          <a:lstStyle/>
          <a:p>
            <a:r>
              <a:rPr lang="es-CL" dirty="0" smtClean="0"/>
              <a:t>Quienes somos?</a:t>
            </a:r>
            <a:endParaRPr lang="es-CL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1" y="1100138"/>
          <a:ext cx="9144000" cy="5209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4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008112"/>
          </a:xfrm>
        </p:spPr>
        <p:txBody>
          <a:bodyPr/>
          <a:lstStyle/>
          <a:p>
            <a:r>
              <a:rPr lang="es-CL" dirty="0" smtClean="0"/>
              <a:t>Quienes somos?</a:t>
            </a:r>
            <a:endParaRPr lang="es-CL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0" y="1100138"/>
          <a:ext cx="9143999" cy="5209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4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008112"/>
          </a:xfrm>
        </p:spPr>
        <p:txBody>
          <a:bodyPr/>
          <a:lstStyle/>
          <a:p>
            <a:r>
              <a:rPr lang="es-CL" dirty="0" smtClean="0"/>
              <a:t>Quienes somos?</a:t>
            </a:r>
            <a:endParaRPr lang="es-CL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0" y="1100138"/>
          <a:ext cx="9143999" cy="484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4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008112"/>
          </a:xfrm>
        </p:spPr>
        <p:txBody>
          <a:bodyPr/>
          <a:lstStyle/>
          <a:p>
            <a:r>
              <a:rPr lang="es-CL" dirty="0" smtClean="0"/>
              <a:t>Quienes somos?</a:t>
            </a:r>
            <a:endParaRPr lang="es-CL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521575" cy="3579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4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0" y="0"/>
            <a:ext cx="597666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EVOLUCIÓN ANPTUF 2001 - 2017</a:t>
            </a:r>
            <a:endParaRPr kumimoji="0" lang="es-CL" sz="28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1 Gráfico"/>
          <p:cNvGraphicFramePr/>
          <p:nvPr/>
        </p:nvGraphicFramePr>
        <p:xfrm>
          <a:off x="0" y="1412776"/>
          <a:ext cx="91440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79512" y="692696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EVOLUCIÓN COMPARATIVA ANAFF / DOTACIÓN DE FONASA</a:t>
            </a:r>
            <a:endParaRPr lang="es-C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0" y="0"/>
            <a:ext cx="597666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EVOLUCIÓN ANPTUF 2001 - 2017</a:t>
            </a:r>
            <a:endParaRPr kumimoji="0" lang="es-CL" sz="28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9512" y="69269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PROMEDIO SOCIOS ANPTUF / </a:t>
            </a:r>
            <a:r>
              <a:rPr lang="es-CL" dirty="0" smtClean="0"/>
              <a:t>DOTACIÓN DE FONASA</a:t>
            </a:r>
            <a:endParaRPr lang="es-CL" dirty="0"/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704857462"/>
              </p:ext>
            </p:extLst>
          </p:nvPr>
        </p:nvGraphicFramePr>
        <p:xfrm>
          <a:off x="323528" y="1397000"/>
          <a:ext cx="8712968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98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20940" cy="548640"/>
          </a:xfrm>
        </p:spPr>
        <p:txBody>
          <a:bodyPr/>
          <a:lstStyle/>
          <a:p>
            <a:r>
              <a:rPr lang="es-CL" dirty="0" smtClean="0"/>
              <a:t>ROLES SINDICALES</a:t>
            </a:r>
            <a:endParaRPr lang="es-CL" dirty="0"/>
          </a:p>
        </p:txBody>
      </p:sp>
      <p:sp>
        <p:nvSpPr>
          <p:cNvPr id="5" name="4 Elipse"/>
          <p:cNvSpPr/>
          <p:nvPr/>
        </p:nvSpPr>
        <p:spPr>
          <a:xfrm>
            <a:off x="0" y="1268760"/>
            <a:ext cx="9144000" cy="54006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Trabajadores públicos y privados: </a:t>
            </a:r>
            <a:r>
              <a:rPr lang="es-CL" dirty="0" smtClean="0">
                <a:solidFill>
                  <a:schemeClr val="bg1"/>
                </a:solidFill>
              </a:rPr>
              <a:t>Constitución política, Seguridad social (pensiones, salud, seguros de cesantía); código del trabajo; protección a la maternidad; libertad sindical; medioambiente; recursos naturales; transporte público, </a:t>
            </a:r>
            <a:r>
              <a:rPr lang="es-CL" dirty="0" err="1" smtClean="0">
                <a:solidFill>
                  <a:schemeClr val="bg1"/>
                </a:solidFill>
              </a:rPr>
              <a:t>etc</a:t>
            </a:r>
            <a:r>
              <a:rPr lang="es-CL" dirty="0" smtClean="0">
                <a:solidFill>
                  <a:schemeClr val="bg1"/>
                </a:solidFill>
              </a:rPr>
              <a:t>?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0" y="1556792"/>
            <a:ext cx="7731968" cy="409607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 smtClean="0">
                <a:solidFill>
                  <a:schemeClr val="bg1"/>
                </a:solidFill>
              </a:rPr>
              <a:t>Trabajadores públicos : </a:t>
            </a:r>
            <a:r>
              <a:rPr lang="es-CL" dirty="0" smtClean="0">
                <a:solidFill>
                  <a:schemeClr val="bg1"/>
                </a:solidFill>
              </a:rPr>
              <a:t>Ley de Bases, Estatuto Administrativo; Reajuste; Servicio Civil; Asignaciones de Zona; Viáticos; Ley 19296; etc.</a:t>
            </a:r>
          </a:p>
        </p:txBody>
      </p:sp>
      <p:sp>
        <p:nvSpPr>
          <p:cNvPr id="7" name="6 Elipse"/>
          <p:cNvSpPr/>
          <p:nvPr/>
        </p:nvSpPr>
        <p:spPr>
          <a:xfrm>
            <a:off x="152400" y="1709192"/>
            <a:ext cx="5931768" cy="301595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 smtClean="0">
                <a:solidFill>
                  <a:schemeClr val="tx1"/>
                </a:solidFill>
              </a:rPr>
              <a:t>Socios y No Socios de una Institución: </a:t>
            </a:r>
            <a:r>
              <a:rPr lang="es-CL" dirty="0" smtClean="0">
                <a:solidFill>
                  <a:schemeClr val="tx1"/>
                </a:solidFill>
              </a:rPr>
              <a:t>Ley de Plantas; </a:t>
            </a:r>
            <a:r>
              <a:rPr lang="es-CL" dirty="0" err="1" smtClean="0">
                <a:solidFill>
                  <a:schemeClr val="tx1"/>
                </a:solidFill>
              </a:rPr>
              <a:t>Concursabilidad</a:t>
            </a:r>
            <a:r>
              <a:rPr lang="es-CL" dirty="0" smtClean="0">
                <a:solidFill>
                  <a:schemeClr val="tx1"/>
                </a:solidFill>
              </a:rPr>
              <a:t>; PAC; Calificaciones; Aplicación Ley 16744; mejoramientos de grados; Ley Institucional; desvinculaciones; clima laboral</a:t>
            </a:r>
          </a:p>
        </p:txBody>
      </p:sp>
      <p:sp>
        <p:nvSpPr>
          <p:cNvPr id="8" name="7 Elipse"/>
          <p:cNvSpPr/>
          <p:nvPr/>
        </p:nvSpPr>
        <p:spPr>
          <a:xfrm>
            <a:off x="296416" y="1844824"/>
            <a:ext cx="4635624" cy="201622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 smtClean="0">
                <a:solidFill>
                  <a:schemeClr val="tx1"/>
                </a:solidFill>
              </a:rPr>
              <a:t>Socios :</a:t>
            </a:r>
            <a:r>
              <a:rPr lang="es-CL" dirty="0" smtClean="0">
                <a:solidFill>
                  <a:schemeClr val="tx1"/>
                </a:solidFill>
              </a:rPr>
              <a:t> Cuota social, captación; mantención de socios; beneficios; convenios; aniversarios; comunicados; contabilidad; tesorería, asambleas</a:t>
            </a:r>
          </a:p>
        </p:txBody>
      </p:sp>
    </p:spTree>
    <p:extLst>
      <p:ext uri="{BB962C8B-B14F-4D97-AF65-F5344CB8AC3E}">
        <p14:creationId xmlns:p14="http://schemas.microsoft.com/office/powerpoint/2010/main" val="2813319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3816</TotalTime>
  <Words>256</Words>
  <Application>Microsoft Office PowerPoint</Application>
  <PresentationFormat>Presentación en pantalla (4:3)</PresentationFormat>
  <Paragraphs>37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Ángulos</vt:lpstr>
      <vt:lpstr>ÁNPTUF 2017</vt:lpstr>
      <vt:lpstr>Lo que no SOMOS…</vt:lpstr>
      <vt:lpstr>Quienes somos?</vt:lpstr>
      <vt:lpstr>Quienes somos?</vt:lpstr>
      <vt:lpstr>Quienes somos?</vt:lpstr>
      <vt:lpstr>Quienes somos?</vt:lpstr>
      <vt:lpstr>Presentación de PowerPoint</vt:lpstr>
      <vt:lpstr>Presentación de PowerPoint</vt:lpstr>
      <vt:lpstr>ROLES SINDICALES</vt:lpstr>
      <vt:lpstr>TEMAS PENDIENTES</vt:lpstr>
      <vt:lpstr>IMPULSO DE CARRERA FUNCIONARIA</vt:lpstr>
      <vt:lpstr>Nuestro trabajo…</vt:lpstr>
      <vt:lpstr>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LISTA e INDEPENDIENTE - CONSECUENTE</dc:title>
  <dc:creator>Felipe Tamayo</dc:creator>
  <cp:lastModifiedBy>Felipe Tamayo Flores</cp:lastModifiedBy>
  <cp:revision>123</cp:revision>
  <dcterms:created xsi:type="dcterms:W3CDTF">2014-10-07T13:09:13Z</dcterms:created>
  <dcterms:modified xsi:type="dcterms:W3CDTF">2017-08-28T20:37:39Z</dcterms:modified>
</cp:coreProperties>
</file>