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sldIdLst>
    <p:sldId id="257" r:id="rId2"/>
    <p:sldId id="311" r:id="rId3"/>
    <p:sldId id="312" r:id="rId4"/>
    <p:sldId id="339" r:id="rId5"/>
    <p:sldId id="347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3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7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5800" y="3993865"/>
            <a:ext cx="4470288" cy="1752600"/>
          </a:xfrm>
        </p:spPr>
        <p:txBody>
          <a:bodyPr>
            <a:normAutofit/>
          </a:bodyPr>
          <a:lstStyle/>
          <a:p>
            <a:r>
              <a:rPr lang="es-ES" sz="1600" i="1" dirty="0"/>
              <a:t>Ulises Nancuante Almonacid</a:t>
            </a:r>
          </a:p>
          <a:p>
            <a:r>
              <a:rPr lang="es-ES" sz="1600" i="1" dirty="0"/>
              <a:t>Académico Instituto de Salud Pública </a:t>
            </a:r>
          </a:p>
          <a:p>
            <a:r>
              <a:rPr lang="es-ES" sz="1600" i="1" dirty="0"/>
              <a:t>Universidad Andrés Bello</a:t>
            </a:r>
          </a:p>
          <a:p>
            <a:r>
              <a:rPr lang="es-ES" sz="1600" i="1" dirty="0" smtClean="0"/>
              <a:t>Mayo, 2016</a:t>
            </a:r>
          </a:p>
          <a:p>
            <a:endParaRPr lang="es-ES" sz="2000" dirty="0"/>
          </a:p>
        </p:txBody>
      </p:sp>
      <p:pic>
        <p:nvPicPr>
          <p:cNvPr id="9" name="Imagen 8" descr="logo_ISPAB_versiones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62" y="722245"/>
            <a:ext cx="2727853" cy="127464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4337462" cy="1927225"/>
          </a:xfrm>
        </p:spPr>
        <p:txBody>
          <a:bodyPr/>
          <a:lstStyle/>
          <a:p>
            <a:r>
              <a:rPr lang="es-ES" sz="2400" b="1" dirty="0">
                <a:latin typeface="Avenir Next Regular"/>
                <a:cs typeface="Avenir Next Regular"/>
              </a:rPr>
              <a:t>EL DERECHO A LA SALUD EN LA CONSTITUCIÓN DE ALGUNOS PAÍSES</a:t>
            </a:r>
            <a:endParaRPr lang="es-ES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562" y="1996888"/>
            <a:ext cx="3179396" cy="1168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044" y="3454400"/>
            <a:ext cx="2043655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ALEMANIA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829291"/>
            <a:ext cx="8229600" cy="3793268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Ley Fundamental de la República Federal de Alemania de 1949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En las deliberaciones </a:t>
            </a:r>
            <a:r>
              <a:rPr lang="es-ES" sz="2000" dirty="0">
                <a:latin typeface="Avenir Next Regular"/>
                <a:cs typeface="Avenir Next Regular"/>
              </a:rPr>
              <a:t>de la Junta Parlamentaria (</a:t>
            </a:r>
            <a:r>
              <a:rPr lang="es-ES" sz="2000" i="1" dirty="0" err="1">
                <a:latin typeface="Avenir Next Regular"/>
                <a:cs typeface="Avenir Next Regular"/>
              </a:rPr>
              <a:t>Parlamentarischer</a:t>
            </a:r>
            <a:r>
              <a:rPr lang="es-ES" sz="2000" i="1" dirty="0">
                <a:latin typeface="Avenir Next Regular"/>
                <a:cs typeface="Avenir Next Regular"/>
              </a:rPr>
              <a:t> </a:t>
            </a:r>
            <a:r>
              <a:rPr lang="es-ES" sz="2000" i="1" dirty="0" err="1">
                <a:latin typeface="Avenir Next Regular"/>
                <a:cs typeface="Avenir Next Regular"/>
              </a:rPr>
              <a:t>Rat</a:t>
            </a:r>
            <a:r>
              <a:rPr lang="es-ES" sz="2000" dirty="0">
                <a:latin typeface="Avenir Next Regular"/>
                <a:cs typeface="Avenir Next Regular"/>
              </a:rPr>
              <a:t>), </a:t>
            </a:r>
            <a:r>
              <a:rPr lang="es-ES" sz="2000" dirty="0" smtClean="0">
                <a:latin typeface="Avenir Next Regular"/>
                <a:cs typeface="Avenir Next Regular"/>
              </a:rPr>
              <a:t>prevaleció́ </a:t>
            </a:r>
            <a:r>
              <a:rPr lang="es-ES" sz="2000" dirty="0">
                <a:latin typeface="Avenir Next Regular"/>
                <a:cs typeface="Avenir Next Regular"/>
              </a:rPr>
              <a:t>la </a:t>
            </a:r>
            <a:r>
              <a:rPr lang="es-ES" sz="2000" dirty="0" smtClean="0">
                <a:latin typeface="Avenir Next Regular"/>
                <a:cs typeface="Avenir Next Regular"/>
              </a:rPr>
              <a:t>posición </a:t>
            </a:r>
            <a:r>
              <a:rPr lang="es-ES" sz="2000" dirty="0">
                <a:latin typeface="Avenir Next Regular"/>
                <a:cs typeface="Avenir Next Regular"/>
              </a:rPr>
              <a:t>contra la </a:t>
            </a:r>
            <a:r>
              <a:rPr lang="es-ES" sz="2000" dirty="0" smtClean="0">
                <a:latin typeface="Avenir Next Regular"/>
                <a:cs typeface="Avenir Next Regular"/>
              </a:rPr>
              <a:t>adopción de </a:t>
            </a:r>
            <a:r>
              <a:rPr lang="es-ES" sz="2000" dirty="0">
                <a:latin typeface="Avenir Next Regular"/>
                <a:cs typeface="Avenir Next Regular"/>
              </a:rPr>
              <a:t>los derechos </a:t>
            </a:r>
            <a:r>
              <a:rPr lang="es-ES" sz="2000" dirty="0" smtClean="0">
                <a:latin typeface="Avenir Next Regular"/>
                <a:cs typeface="Avenir Next Regular"/>
              </a:rPr>
              <a:t>sociales: </a:t>
            </a:r>
            <a:r>
              <a:rPr lang="es-ES" sz="2000" dirty="0">
                <a:latin typeface="Avenir Next Regular"/>
                <a:cs typeface="Avenir Next Regular"/>
              </a:rPr>
              <a:t>el </a:t>
            </a:r>
            <a:r>
              <a:rPr lang="es-ES" sz="2000" dirty="0" smtClean="0">
                <a:latin typeface="Avenir Next Regular"/>
                <a:cs typeface="Avenir Next Regular"/>
              </a:rPr>
              <a:t>carácter provisional </a:t>
            </a:r>
            <a:r>
              <a:rPr lang="es-ES" sz="2000" dirty="0">
                <a:latin typeface="Avenir Next Regular"/>
                <a:cs typeface="Avenir Next Regular"/>
              </a:rPr>
              <a:t>de la ley fundamental y la imprevisibilidad de la </a:t>
            </a:r>
            <a:r>
              <a:rPr lang="es-ES" sz="2000" dirty="0" smtClean="0">
                <a:latin typeface="Avenir Next Regular"/>
                <a:cs typeface="Avenir Next Regular"/>
              </a:rPr>
              <a:t>evolución social </a:t>
            </a:r>
            <a:r>
              <a:rPr lang="es-ES" sz="2000" dirty="0">
                <a:latin typeface="Avenir Next Regular"/>
                <a:cs typeface="Avenir Next Regular"/>
              </a:rPr>
              <a:t>y </a:t>
            </a:r>
            <a:r>
              <a:rPr lang="es-ES" sz="2000" dirty="0" smtClean="0">
                <a:latin typeface="Avenir Next Regular"/>
                <a:cs typeface="Avenir Next Regular"/>
              </a:rPr>
              <a:t>económica.</a:t>
            </a:r>
            <a:endParaRPr lang="es-ES" sz="2000" dirty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Sostuvieron que los </a:t>
            </a:r>
            <a:r>
              <a:rPr lang="es-ES" sz="2000" dirty="0">
                <a:latin typeface="Avenir Next Regular"/>
                <a:cs typeface="Avenir Next Regular"/>
              </a:rPr>
              <a:t>derechos fundamentales no </a:t>
            </a:r>
            <a:r>
              <a:rPr lang="es-ES" sz="2000" dirty="0" smtClean="0">
                <a:latin typeface="Avenir Next Regular"/>
                <a:cs typeface="Avenir Next Regular"/>
              </a:rPr>
              <a:t>debían </a:t>
            </a:r>
            <a:r>
              <a:rPr lang="es-ES" sz="2000" dirty="0">
                <a:latin typeface="Avenir Next Regular"/>
                <a:cs typeface="Avenir Next Regular"/>
              </a:rPr>
              <a:t>reflejar programas </a:t>
            </a:r>
            <a:r>
              <a:rPr lang="es-ES" sz="2000" dirty="0" smtClean="0">
                <a:latin typeface="Avenir Next Regular"/>
                <a:cs typeface="Avenir Next Regular"/>
              </a:rPr>
              <a:t>políticos heterogéneos, </a:t>
            </a:r>
            <a:r>
              <a:rPr lang="es-ES" sz="2000" dirty="0">
                <a:latin typeface="Avenir Next Regular"/>
                <a:cs typeface="Avenir Next Regular"/>
              </a:rPr>
              <a:t>sin un acuerdo </a:t>
            </a:r>
            <a:r>
              <a:rPr lang="es-ES" sz="2000" dirty="0" smtClean="0">
                <a:latin typeface="Avenir Next Regular"/>
                <a:cs typeface="Avenir Next Regular"/>
              </a:rPr>
              <a:t>unánime sobre </a:t>
            </a:r>
            <a:r>
              <a:rPr lang="es-ES" sz="2000" dirty="0">
                <a:latin typeface="Avenir Next Regular"/>
                <a:cs typeface="Avenir Next Regular"/>
              </a:rPr>
              <a:t>la sustancia.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Por ello, no existe ninguna referencia a la seguridad social ni a la salud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Precepto clave: </a:t>
            </a:r>
            <a:r>
              <a:rPr lang="es-ES" sz="2000" dirty="0">
                <a:latin typeface="Avenir Next Regular"/>
                <a:cs typeface="Avenir Next Regular"/>
              </a:rPr>
              <a:t>A</a:t>
            </a:r>
            <a:r>
              <a:rPr lang="es-ES" sz="2000" dirty="0" smtClean="0">
                <a:latin typeface="Avenir Next Regular"/>
                <a:cs typeface="Avenir Next Regular"/>
              </a:rPr>
              <a:t>rtículo 20, párrafo primero: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“La República Federal de Alemania es un Estado federal democrático </a:t>
            </a:r>
            <a:r>
              <a:rPr lang="es-ES" sz="1600" b="1" u="sng" dirty="0" smtClean="0">
                <a:latin typeface="Avenir Next Regular"/>
                <a:cs typeface="Avenir Next Regular"/>
              </a:rPr>
              <a:t>y social</a:t>
            </a:r>
            <a:r>
              <a:rPr lang="es-ES" sz="1600" dirty="0" smtClean="0">
                <a:latin typeface="Avenir Next Regular"/>
                <a:cs typeface="Avenir Next Regular"/>
              </a:rPr>
              <a:t>”</a:t>
            </a:r>
          </a:p>
          <a:p>
            <a:endParaRPr lang="es-ES" sz="2000" dirty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9896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EL SISTEMA DE SALUD ALEMÁN EN 2 </a:t>
            </a:r>
            <a:r>
              <a:rPr lang="es-ES" sz="2400" b="1" dirty="0" smtClean="0">
                <a:latin typeface="Avenir Next Regular"/>
                <a:cs typeface="Avenir Next Regular"/>
              </a:rPr>
              <a:t>PALABRAS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sz="2000" b="1" u="sng" dirty="0" smtClean="0">
                <a:latin typeface="Avenir Next Regular"/>
                <a:cs typeface="Avenir Next Regular"/>
              </a:rPr>
              <a:t>Financiamiento:</a:t>
            </a:r>
            <a:r>
              <a:rPr lang="es-ES" sz="2000" dirty="0" smtClean="0">
                <a:latin typeface="Avenir Next Regular"/>
                <a:cs typeface="Avenir Next Regular"/>
              </a:rPr>
              <a:t> las cotizaciones (trabajadores y empleadores) son la fuente principal de financiamiento; también existe aporte estatal en menor medida</a:t>
            </a:r>
          </a:p>
          <a:p>
            <a:r>
              <a:rPr lang="es-ES" sz="2000" b="1" u="sng" dirty="0" smtClean="0">
                <a:latin typeface="Avenir Next Regular"/>
                <a:cs typeface="Avenir Next Regular"/>
              </a:rPr>
              <a:t>Beneficiarios:</a:t>
            </a:r>
            <a:r>
              <a:rPr lang="es-ES" sz="2000" dirty="0" smtClean="0">
                <a:latin typeface="Avenir Next Regular"/>
                <a:cs typeface="Avenir Next Regular"/>
              </a:rPr>
              <a:t> los familiares no activos de los afiliados al régimen del seguro público están exentos de las cotizaciones (cónyuge, pareja de hecho, hijos)</a:t>
            </a:r>
          </a:p>
          <a:p>
            <a:r>
              <a:rPr lang="es-ES" sz="2000" b="1" u="sng" dirty="0" smtClean="0">
                <a:latin typeface="Avenir Next Regular"/>
                <a:cs typeface="Avenir Next Regular"/>
              </a:rPr>
              <a:t>Administración:</a:t>
            </a:r>
            <a:r>
              <a:rPr lang="es-ES" sz="2000" dirty="0" smtClean="0">
                <a:latin typeface="Avenir Next Regular"/>
                <a:cs typeface="Avenir Next Regular"/>
              </a:rPr>
              <a:t> corporaciones de derecho público (cajas de enfermedad) compran prestaciones a asociaciones de médicos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El dinero recaudado con las cotizaciones, junto con la </a:t>
            </a:r>
            <a:r>
              <a:rPr lang="es-ES" sz="2000" dirty="0" smtClean="0">
                <a:latin typeface="Avenir Next Regular"/>
                <a:cs typeface="Avenir Next Regular"/>
              </a:rPr>
              <a:t>subvención </a:t>
            </a:r>
            <a:r>
              <a:rPr lang="es-ES" sz="2000" dirty="0">
                <a:latin typeface="Avenir Next Regular"/>
                <a:cs typeface="Avenir Next Regular"/>
              </a:rPr>
              <a:t>estatal,  </a:t>
            </a:r>
            <a:r>
              <a:rPr lang="es-ES" sz="2000" dirty="0" smtClean="0">
                <a:latin typeface="Avenir Next Regular"/>
                <a:cs typeface="Avenir Next Regular"/>
              </a:rPr>
              <a:t>forman parte de un “</a:t>
            </a:r>
            <a:r>
              <a:rPr lang="es-ES" sz="2000" i="1" dirty="0" smtClean="0">
                <a:latin typeface="Avenir Next Regular"/>
                <a:cs typeface="Avenir Next Regular"/>
              </a:rPr>
              <a:t>fondo sanitario</a:t>
            </a:r>
            <a:r>
              <a:rPr lang="es-ES" sz="2000" dirty="0" smtClean="0">
                <a:latin typeface="Avenir Next Regular"/>
                <a:cs typeface="Avenir Next Regular"/>
              </a:rPr>
              <a:t>”. 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El </a:t>
            </a:r>
            <a:r>
              <a:rPr lang="es-ES" sz="2000" dirty="0">
                <a:latin typeface="Avenir Next Regular"/>
                <a:cs typeface="Avenir Next Regular"/>
              </a:rPr>
              <a:t>monto total se distribuye entonces entre las </a:t>
            </a:r>
            <a:r>
              <a:rPr lang="es-ES" sz="2000" dirty="0" smtClean="0">
                <a:latin typeface="Avenir Next Regular"/>
                <a:cs typeface="Avenir Next Regular"/>
              </a:rPr>
              <a:t>distintas </a:t>
            </a:r>
            <a:r>
              <a:rPr lang="es-ES" sz="2000" dirty="0">
                <a:latin typeface="Avenir Next Regular"/>
                <a:cs typeface="Avenir Next Regular"/>
              </a:rPr>
              <a:t>cajas de enfermedad, a las que se les asigna una </a:t>
            </a:r>
            <a:r>
              <a:rPr lang="es-ES" sz="2000" dirty="0" smtClean="0">
                <a:latin typeface="Avenir Next Regular"/>
                <a:cs typeface="Avenir Next Regular"/>
              </a:rPr>
              <a:t>cantidad </a:t>
            </a:r>
            <a:r>
              <a:rPr lang="es-ES" sz="2000" dirty="0">
                <a:latin typeface="Avenir Next Regular"/>
                <a:cs typeface="Avenir Next Regular"/>
              </a:rPr>
              <a:t>en </a:t>
            </a:r>
            <a:r>
              <a:rPr lang="es-ES" sz="2000" dirty="0" smtClean="0">
                <a:latin typeface="Avenir Next Regular"/>
                <a:cs typeface="Avenir Next Regular"/>
              </a:rPr>
              <a:t>función </a:t>
            </a:r>
            <a:r>
              <a:rPr lang="es-ES" sz="2000" dirty="0">
                <a:latin typeface="Avenir Next Regular"/>
                <a:cs typeface="Avenir Next Regular"/>
              </a:rPr>
              <a:t>de las respectivas estructuras de riesgo de sus asegurados (edad, sexo, estado de salud, etc.).</a:t>
            </a:r>
          </a:p>
        </p:txBody>
      </p:sp>
    </p:spTree>
    <p:extLst>
      <p:ext uri="{BB962C8B-B14F-4D97-AF65-F5344CB8AC3E}">
        <p14:creationId xmlns:p14="http://schemas.microsoft.com/office/powerpoint/2010/main" val="138828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ESTADOS UNIDOS DE NORTEAMÉRICA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2411833"/>
            <a:ext cx="8229600" cy="1623264"/>
          </a:xfrm>
        </p:spPr>
        <p:txBody>
          <a:bodyPr>
            <a:normAutofit lnSpcReduction="10000"/>
          </a:bodyPr>
          <a:lstStyle/>
          <a:p>
            <a:r>
              <a:rPr lang="es-ES" sz="2000" dirty="0">
                <a:latin typeface="Avenir Next Regular"/>
                <a:cs typeface="Avenir Next Regular"/>
              </a:rPr>
              <a:t>La constitución norteamericana data de </a:t>
            </a:r>
            <a:r>
              <a:rPr lang="es-ES" sz="2000" dirty="0" smtClean="0">
                <a:latin typeface="Avenir Next Regular"/>
                <a:cs typeface="Avenir Next Regular"/>
              </a:rPr>
              <a:t>1787</a:t>
            </a:r>
            <a:endParaRPr lang="es-ES" sz="2000" dirty="0">
              <a:latin typeface="Avenir Next Regular"/>
              <a:cs typeface="Avenir Next Regular"/>
            </a:endParaRPr>
          </a:p>
          <a:p>
            <a:r>
              <a:rPr lang="es-ES" sz="2000" dirty="0">
                <a:latin typeface="Avenir Next Regular"/>
                <a:cs typeface="Avenir Next Regular"/>
              </a:rPr>
              <a:t>Las enmiendas no contienen ninguna referencia a </a:t>
            </a:r>
            <a:r>
              <a:rPr lang="es-ES" sz="2000" dirty="0" smtClean="0">
                <a:latin typeface="Avenir Next Regular"/>
                <a:cs typeface="Avenir Next Regular"/>
              </a:rPr>
              <a:t>Salud </a:t>
            </a:r>
            <a:r>
              <a:rPr lang="es-ES" sz="2000" dirty="0">
                <a:latin typeface="Avenir Next Regular"/>
                <a:cs typeface="Avenir Next Regular"/>
              </a:rPr>
              <a:t>o a Seguridad </a:t>
            </a:r>
            <a:r>
              <a:rPr lang="es-ES" sz="2000" dirty="0" smtClean="0">
                <a:latin typeface="Avenir Next Regular"/>
                <a:cs typeface="Avenir Next Regular"/>
              </a:rPr>
              <a:t>Social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No obstante, ha habido conflictos constitucionales por el “Obama </a:t>
            </a:r>
            <a:r>
              <a:rPr lang="es-ES" sz="2000" dirty="0" err="1" smtClean="0">
                <a:latin typeface="Avenir Next Regular"/>
                <a:cs typeface="Avenir Next Regular"/>
              </a:rPr>
              <a:t>Care</a:t>
            </a:r>
            <a:r>
              <a:rPr lang="es-ES" sz="2000" dirty="0" smtClean="0">
                <a:latin typeface="Avenir Next Regular"/>
                <a:cs typeface="Avenir Next Regular"/>
              </a:rPr>
              <a:t>”</a:t>
            </a:r>
            <a:endParaRPr lang="es-ES" sz="2000" dirty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1045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EL SISTEMA DE SALUD NORTEAMERICANO EN 2 </a:t>
            </a:r>
            <a:r>
              <a:rPr lang="es-ES" sz="2400" b="1" dirty="0" smtClean="0">
                <a:latin typeface="Avenir Next Regular"/>
                <a:cs typeface="Avenir Next Regular"/>
              </a:rPr>
              <a:t>PALABRAS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803396"/>
            <a:ext cx="8229600" cy="4525963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Principales aspectos de la Reforma </a:t>
            </a:r>
            <a:r>
              <a:rPr lang="es-ES" sz="2000" dirty="0">
                <a:latin typeface="Avenir Next Regular"/>
                <a:cs typeface="Avenir Next Regular"/>
              </a:rPr>
              <a:t>de Salud </a:t>
            </a:r>
            <a:r>
              <a:rPr lang="es-ES" sz="2000" dirty="0" smtClean="0">
                <a:latin typeface="Avenir Next Regular"/>
                <a:cs typeface="Avenir Next Regular"/>
              </a:rPr>
              <a:t>(Ley </a:t>
            </a:r>
            <a:r>
              <a:rPr lang="es-ES" sz="2000" dirty="0">
                <a:latin typeface="Avenir Next Regular"/>
                <a:cs typeface="Avenir Next Regular"/>
              </a:rPr>
              <a:t>de Protección al Paciente y Cuidado de Salud </a:t>
            </a:r>
            <a:r>
              <a:rPr lang="es-ES" sz="2000" dirty="0" smtClean="0">
                <a:latin typeface="Avenir Next Regular"/>
                <a:cs typeface="Avenir Next Regular"/>
              </a:rPr>
              <a:t>Asequible)</a:t>
            </a:r>
            <a:r>
              <a:rPr lang="es-ES" sz="2000" dirty="0">
                <a:latin typeface="Avenir Next Regular"/>
                <a:cs typeface="Avenir Next Regular"/>
              </a:rPr>
              <a:t>: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Cobertura </a:t>
            </a:r>
            <a:r>
              <a:rPr lang="es-ES" sz="1600" dirty="0">
                <a:latin typeface="Avenir Next Regular"/>
                <a:cs typeface="Avenir Next Regular"/>
              </a:rPr>
              <a:t>pública para los </a:t>
            </a:r>
            <a:r>
              <a:rPr lang="es-ES" sz="1600" dirty="0" smtClean="0">
                <a:latin typeface="Avenir Next Regular"/>
                <a:cs typeface="Avenir Next Regular"/>
              </a:rPr>
              <a:t>pobres: se aumentan los beneficiarios (incluye personas que perciben ingresos hasta 33% por sobre nivel de pobreza federal)</a:t>
            </a:r>
            <a:endParaRPr lang="es-ES" sz="1600" dirty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Cobertura </a:t>
            </a:r>
            <a:r>
              <a:rPr lang="es-ES" sz="1600" dirty="0">
                <a:latin typeface="Avenir Next Regular"/>
                <a:cs typeface="Avenir Next Regular"/>
              </a:rPr>
              <a:t>para bajos ingresos </a:t>
            </a:r>
            <a:r>
              <a:rPr lang="es-ES" sz="1600" dirty="0" smtClean="0">
                <a:latin typeface="Avenir Next Regular"/>
                <a:cs typeface="Avenir Next Regular"/>
              </a:rPr>
              <a:t>subsidiada: empresas con menos de 50 empleados</a:t>
            </a:r>
            <a:endParaRPr lang="es-ES" sz="1600" dirty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Reformas </a:t>
            </a:r>
            <a:r>
              <a:rPr lang="es-ES" sz="1600" dirty="0">
                <a:latin typeface="Avenir Next Regular"/>
                <a:cs typeface="Avenir Next Regular"/>
              </a:rPr>
              <a:t>al mercado privado de seguros: </a:t>
            </a:r>
            <a:r>
              <a:rPr lang="es-ES" sz="1600" dirty="0" smtClean="0">
                <a:latin typeface="Avenir Next Regular"/>
                <a:cs typeface="Avenir Next Regular"/>
              </a:rPr>
              <a:t>fundamentalmente</a:t>
            </a:r>
            <a:r>
              <a:rPr lang="es-ES" sz="1600" dirty="0">
                <a:latin typeface="Avenir Next Regular"/>
                <a:cs typeface="Avenir Next Regular"/>
              </a:rPr>
              <a:t>,  las compañías aseguradoras no podrán negar cobertura médica o cobrar primas más altas a las personas que tengan condiciones de salud preexistentes.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Empleadores </a:t>
            </a:r>
            <a:r>
              <a:rPr lang="es-ES" sz="1600" dirty="0">
                <a:latin typeface="Avenir Next Regular"/>
                <a:cs typeface="Avenir Next Regular"/>
              </a:rPr>
              <a:t>deben dar seguro o pagar </a:t>
            </a:r>
            <a:r>
              <a:rPr lang="es-ES" sz="1600" dirty="0" smtClean="0">
                <a:latin typeface="Avenir Next Regular"/>
                <a:cs typeface="Avenir Next Regular"/>
              </a:rPr>
              <a:t>penalidades: empresas con 50 empleados o más</a:t>
            </a:r>
            <a:endParaRPr lang="es-ES" sz="1600" dirty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Problemas constitucionales: 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autonomía de los Estados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l</a:t>
            </a:r>
            <a:r>
              <a:rPr lang="es-ES" sz="1600" dirty="0" smtClean="0">
                <a:latin typeface="Avenir Next Regular"/>
                <a:cs typeface="Avenir Next Regular"/>
              </a:rPr>
              <a:t>ibertad de practicar religión</a:t>
            </a:r>
            <a:endParaRPr lang="es-ES" sz="1600" dirty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28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PAÍSES REVISADOS QUE SI TIENEN CONSAGRADO EL DERECHO A LA SALUD A NIVEL CONSTITUCIONAL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2411693"/>
            <a:ext cx="8229600" cy="2312707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Brasil</a:t>
            </a:r>
            <a:endParaRPr lang="es-ES" sz="2000" dirty="0">
              <a:latin typeface="Avenir Next Regular"/>
              <a:cs typeface="Avenir Next Regular"/>
            </a:endParaRPr>
          </a:p>
          <a:p>
            <a:r>
              <a:rPr lang="es-ES" sz="2000" dirty="0">
                <a:latin typeface="Avenir Next Regular"/>
                <a:cs typeface="Avenir Next Regular"/>
              </a:rPr>
              <a:t>Colombia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España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Holanda</a:t>
            </a:r>
            <a:endParaRPr lang="es-ES" sz="2000" dirty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México</a:t>
            </a:r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694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BRASIL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2905649"/>
            <a:ext cx="8229600" cy="1381156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venir Next Regular"/>
                <a:cs typeface="Avenir Next Regular"/>
              </a:rPr>
              <a:t>La constitución brasileña vigente fue aprobada el año 1988.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Debe ser una de las constituciones que desarrollan con mayor intensidad el derecho a la salud.</a:t>
            </a:r>
          </a:p>
          <a:p>
            <a:endParaRPr lang="es-ES" sz="1600" dirty="0">
              <a:latin typeface="Avenir Next Regular"/>
              <a:cs typeface="Avenir Next Regular"/>
            </a:endParaRPr>
          </a:p>
          <a:p>
            <a:endParaRPr lang="es-ES" sz="2000" dirty="0" smtClean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  <a:p>
            <a:endParaRPr lang="es-ES" sz="2000" dirty="0" smtClean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2383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BRASIL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287805"/>
            <a:ext cx="8229600" cy="5115935"/>
          </a:xfrm>
        </p:spPr>
        <p:txBody>
          <a:bodyPr>
            <a:normAutofit/>
          </a:bodyPr>
          <a:lstStyle/>
          <a:p>
            <a:r>
              <a:rPr lang="es-ES_tradnl" sz="2000" b="1" u="sng" dirty="0" smtClean="0">
                <a:latin typeface="Avenir Next Regular"/>
                <a:cs typeface="Avenir Next Regular"/>
              </a:rPr>
              <a:t>a</a:t>
            </a:r>
            <a:r>
              <a:rPr lang="es-ES_tradnl" sz="2000" b="1" u="sng" dirty="0">
                <a:latin typeface="Avenir Next Regular"/>
                <a:cs typeface="Avenir Next Regular"/>
              </a:rPr>
              <a:t>.- La salud como parte integrante de la seguridad social</a:t>
            </a:r>
            <a:endParaRPr lang="es-CL" sz="2000" dirty="0">
              <a:latin typeface="Avenir Next Regular"/>
              <a:cs typeface="Avenir Next Regular"/>
            </a:endParaRPr>
          </a:p>
          <a:p>
            <a:pPr lvl="1"/>
            <a:r>
              <a:rPr lang="es-CL" sz="1800" dirty="0">
                <a:latin typeface="Avenir Next Regular"/>
                <a:cs typeface="Avenir Next Regular"/>
              </a:rPr>
              <a:t>La salud es un derecho social, tal como la educación, </a:t>
            </a:r>
            <a:r>
              <a:rPr lang="es-CL" sz="1800" dirty="0" smtClean="0">
                <a:latin typeface="Avenir Next Regular"/>
                <a:cs typeface="Avenir Next Regular"/>
              </a:rPr>
              <a:t>la alimentación, el </a:t>
            </a:r>
            <a:r>
              <a:rPr lang="es-CL" sz="1800" dirty="0">
                <a:latin typeface="Avenir Next Regular"/>
                <a:cs typeface="Avenir Next Regular"/>
              </a:rPr>
              <a:t>trabajo, </a:t>
            </a:r>
            <a:r>
              <a:rPr lang="es-CL" sz="1800" dirty="0" smtClean="0">
                <a:latin typeface="Avenir Next Regular"/>
                <a:cs typeface="Avenir Next Regular"/>
              </a:rPr>
              <a:t>la morada, el </a:t>
            </a:r>
            <a:r>
              <a:rPr lang="es-CL" sz="1800" dirty="0">
                <a:latin typeface="Avenir Next Regular"/>
                <a:cs typeface="Avenir Next Regular"/>
              </a:rPr>
              <a:t>descanso, la seguridad, la previsión social y la </a:t>
            </a:r>
            <a:r>
              <a:rPr lang="es-CL" sz="1800" dirty="0" smtClean="0">
                <a:latin typeface="Avenir Next Regular"/>
                <a:cs typeface="Avenir Next Regular"/>
              </a:rPr>
              <a:t>protección </a:t>
            </a:r>
            <a:r>
              <a:rPr lang="es-CL" sz="1800" dirty="0">
                <a:latin typeface="Avenir Next Regular"/>
                <a:cs typeface="Avenir Next Regular"/>
              </a:rPr>
              <a:t>de la maternidad</a:t>
            </a:r>
            <a:endParaRPr lang="es-ES" sz="18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800" dirty="0" smtClean="0">
                <a:latin typeface="Avenir Next Regular"/>
                <a:cs typeface="Avenir Next Regular"/>
              </a:rPr>
              <a:t>El salario mínimo </a:t>
            </a:r>
            <a:r>
              <a:rPr lang="es-ES" sz="1800" dirty="0">
                <a:latin typeface="Avenir Next Regular"/>
                <a:cs typeface="Avenir Next Regular"/>
              </a:rPr>
              <a:t>debe alcanzar para cubrir las necesidades vitales básicas de la persona y las de su familia en materia de </a:t>
            </a:r>
            <a:r>
              <a:rPr lang="es-ES" sz="1800" dirty="0" smtClean="0">
                <a:latin typeface="Avenir Next Regular"/>
                <a:cs typeface="Avenir Next Regular"/>
              </a:rPr>
              <a:t>salud</a:t>
            </a:r>
          </a:p>
          <a:p>
            <a:pPr lvl="1"/>
            <a:r>
              <a:rPr lang="es-ES" sz="1800" dirty="0" smtClean="0">
                <a:latin typeface="Avenir Next Regular"/>
                <a:cs typeface="Avenir Next Regular"/>
              </a:rPr>
              <a:t>Corresponde </a:t>
            </a:r>
            <a:r>
              <a:rPr lang="es-ES" sz="1800" dirty="0">
                <a:latin typeface="Avenir Next Regular"/>
                <a:cs typeface="Avenir Next Regular"/>
              </a:rPr>
              <a:t>al Poder Público en los términos de la ley, organizar la seguridad social con base en los siguientes objetivos:</a:t>
            </a:r>
          </a:p>
          <a:p>
            <a:pPr lvl="2"/>
            <a:r>
              <a:rPr lang="es-ES" sz="1500" dirty="0">
                <a:latin typeface="Avenir Next Regular"/>
                <a:cs typeface="Avenir Next Regular"/>
              </a:rPr>
              <a:t>1. universalidad de la cobertura y de la atención;</a:t>
            </a:r>
          </a:p>
          <a:p>
            <a:pPr lvl="2"/>
            <a:r>
              <a:rPr lang="es-ES" sz="1500" dirty="0">
                <a:latin typeface="Avenir Next Regular"/>
                <a:cs typeface="Avenir Next Regular"/>
              </a:rPr>
              <a:t>2. uniformidad y equivalencia de los beneficios y servicios a las poblaciones urbanas y rurales;</a:t>
            </a:r>
          </a:p>
          <a:p>
            <a:pPr lvl="2"/>
            <a:r>
              <a:rPr lang="es-ES" sz="1500" dirty="0">
                <a:latin typeface="Avenir Next Regular"/>
                <a:cs typeface="Avenir Next Regular"/>
              </a:rPr>
              <a:t>3. selectividad y distribución en la prestación de los beneficios y servicios;</a:t>
            </a:r>
          </a:p>
          <a:p>
            <a:pPr lvl="2"/>
            <a:r>
              <a:rPr lang="es-ES" sz="1500" dirty="0">
                <a:latin typeface="Avenir Next Regular"/>
                <a:cs typeface="Avenir Next Regular"/>
              </a:rPr>
              <a:t>4. irreductibilidad del valor de los beneficios;</a:t>
            </a:r>
          </a:p>
          <a:p>
            <a:pPr lvl="2"/>
            <a:r>
              <a:rPr lang="es-ES" sz="1500" dirty="0">
                <a:latin typeface="Avenir Next Regular"/>
                <a:cs typeface="Avenir Next Regular"/>
              </a:rPr>
              <a:t>5. equidad en la forma de participación en el costo;</a:t>
            </a:r>
          </a:p>
          <a:p>
            <a:pPr lvl="2"/>
            <a:r>
              <a:rPr lang="es-ES" sz="1500" dirty="0">
                <a:latin typeface="Avenir Next Regular"/>
                <a:cs typeface="Avenir Next Regular"/>
              </a:rPr>
              <a:t>6. diversidad de la base de financiación;</a:t>
            </a:r>
          </a:p>
          <a:p>
            <a:pPr lvl="2"/>
            <a:r>
              <a:rPr lang="es-ES" sz="1500" dirty="0">
                <a:latin typeface="Avenir Next Regular"/>
                <a:cs typeface="Avenir Next Regular"/>
              </a:rPr>
              <a:t>7. carácter democrático y descentralizado de la gestión administrativa, mediante gestión </a:t>
            </a:r>
            <a:r>
              <a:rPr lang="es-ES" sz="1500" dirty="0" err="1">
                <a:latin typeface="Avenir Next Regular"/>
                <a:cs typeface="Avenir Next Regular"/>
              </a:rPr>
              <a:t>cuatripartita</a:t>
            </a:r>
            <a:r>
              <a:rPr lang="es-ES" sz="1500" dirty="0">
                <a:latin typeface="Avenir Next Regular"/>
                <a:cs typeface="Avenir Next Regular"/>
              </a:rPr>
              <a:t>, con la participación de los trabajadores, empleadores, jubilados y el gobierno. </a:t>
            </a:r>
          </a:p>
          <a:p>
            <a:endParaRPr lang="es-ES" sz="2000" dirty="0" smtClean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  <a:p>
            <a:endParaRPr lang="es-ES" sz="2000" dirty="0" smtClean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8193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Avenir Next Regular"/>
                <a:cs typeface="Avenir Next Regular"/>
              </a:rPr>
              <a:t>BRASIL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786463"/>
            <a:ext cx="8229600" cy="4525963"/>
          </a:xfrm>
        </p:spPr>
        <p:txBody>
          <a:bodyPr>
            <a:normAutofit/>
          </a:bodyPr>
          <a:lstStyle/>
          <a:p>
            <a:r>
              <a:rPr lang="es-ES_tradnl" sz="2000" b="1" u="sng" dirty="0">
                <a:latin typeface="Avenir Next Regular"/>
                <a:cs typeface="Avenir Next Regular"/>
              </a:rPr>
              <a:t>b.- La salud es responsabilidad de la familia, de la sociedad y del Estado en su conjunto</a:t>
            </a:r>
            <a:r>
              <a:rPr lang="es-CL" sz="2000" dirty="0">
                <a:latin typeface="Avenir Next Regular"/>
                <a:cs typeface="Avenir Next Regular"/>
              </a:rPr>
              <a:t>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Es deber de la familia, de la sociedad y del Estado asegurar al niño, al adolescente y al joven, con absoluta prioridad, el derecho a la vida, a la salud, a la alimentación, al a educación, al ocio, a la profesionalización, a la cultura, a la dignidad, al respeto, a la libertad y a la convivencia familiar y comunitaria, además de protegerlos de toda forma de negligencia, discriminación, explotación, violencia, crueldad y </a:t>
            </a:r>
            <a:r>
              <a:rPr lang="es-ES" sz="1600" dirty="0" smtClean="0">
                <a:latin typeface="Avenir Next Regular"/>
                <a:cs typeface="Avenir Next Regular"/>
              </a:rPr>
              <a:t>opresión</a:t>
            </a:r>
          </a:p>
          <a:p>
            <a:pPr lvl="1"/>
            <a:r>
              <a:rPr lang="es-ES_tradnl" sz="1600" dirty="0">
                <a:latin typeface="Avenir Next Regular"/>
                <a:cs typeface="Avenir Next Regular"/>
              </a:rPr>
              <a:t>El cuidado de la salud y de la asistencia pública, así como de la protección y garantías de las personas portadoras de deficiencias, le atañen a todo el Estado, es decir, es de competencia común de la Unión (o Estado Nacional), de los Estados, del Distrito Federal y de los Municipios</a:t>
            </a:r>
            <a:r>
              <a:rPr lang="es-CL" sz="1600" dirty="0">
                <a:latin typeface="Avenir Next Regular"/>
                <a:cs typeface="Avenir Next Regular"/>
              </a:rPr>
              <a:t> </a:t>
            </a:r>
            <a:endParaRPr lang="es-CL" sz="1600" dirty="0" smtClean="0">
              <a:latin typeface="Avenir Next Regular"/>
              <a:cs typeface="Avenir Next Regular"/>
            </a:endParaRPr>
          </a:p>
          <a:p>
            <a:pPr lvl="1"/>
            <a:r>
              <a:rPr lang="es-ES_tradnl" sz="1600" dirty="0" smtClean="0">
                <a:latin typeface="Avenir Next Regular"/>
                <a:cs typeface="Avenir Next Regular"/>
              </a:rPr>
              <a:t>Compete </a:t>
            </a:r>
            <a:r>
              <a:rPr lang="es-ES_tradnl" sz="1600" dirty="0">
                <a:latin typeface="Avenir Next Regular"/>
                <a:cs typeface="Avenir Next Regular"/>
              </a:rPr>
              <a:t>a los Municipios  prestar, con la cooperación técnica y financiera de la Unión y del Estado, los servicios de atención a la salud de la población</a:t>
            </a:r>
            <a:r>
              <a:rPr lang="es-CL" sz="1600" dirty="0">
                <a:latin typeface="Avenir Next Regular"/>
                <a:cs typeface="Avenir Next Regular"/>
              </a:rPr>
              <a:t> </a:t>
            </a:r>
            <a:endParaRPr lang="es-CL" sz="1600" dirty="0" smtClean="0">
              <a:latin typeface="Avenir Next Regular"/>
              <a:cs typeface="Avenir Next Regular"/>
            </a:endParaRPr>
          </a:p>
          <a:p>
            <a:pPr lvl="1"/>
            <a:endParaRPr lang="es-ES" sz="16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5500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Avenir Next Regular"/>
                <a:cs typeface="Avenir Next Regular"/>
              </a:rPr>
              <a:t>BRASIL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4204"/>
          </a:xfrm>
        </p:spPr>
        <p:txBody>
          <a:bodyPr>
            <a:normAutofit fontScale="92500" lnSpcReduction="20000"/>
          </a:bodyPr>
          <a:lstStyle/>
          <a:p>
            <a:r>
              <a:rPr lang="es-ES" sz="2300" b="1" u="sng" dirty="0">
                <a:latin typeface="Avenir Next Regular"/>
                <a:cs typeface="Avenir Next Regular"/>
              </a:rPr>
              <a:t>c.- La salud y el financiamiento</a:t>
            </a:r>
          </a:p>
          <a:p>
            <a:pPr lvl="1"/>
            <a:r>
              <a:rPr lang="es-ES" sz="1900" dirty="0" smtClean="0">
                <a:latin typeface="Avenir Next Regular"/>
                <a:cs typeface="Avenir Next Regular"/>
              </a:rPr>
              <a:t>El </a:t>
            </a:r>
            <a:r>
              <a:rPr lang="es-ES" sz="1900" dirty="0">
                <a:latin typeface="Avenir Next Regular"/>
                <a:cs typeface="Avenir Next Regular"/>
              </a:rPr>
              <a:t>sistema único de salud será financiado con recursos del presupuesto de la Seguridad Social, de la Unión, de los Estados, del Distrito Federal y de los Municipios, además de otras fuentes .</a:t>
            </a:r>
          </a:p>
          <a:p>
            <a:pPr lvl="1"/>
            <a:r>
              <a:rPr lang="es-ES" sz="1900" dirty="0" smtClean="0">
                <a:latin typeface="Avenir Next Regular"/>
                <a:cs typeface="Avenir Next Regular"/>
              </a:rPr>
              <a:t>La </a:t>
            </a:r>
            <a:r>
              <a:rPr lang="es-ES" sz="1900" dirty="0">
                <a:latin typeface="Avenir Next Regular"/>
                <a:cs typeface="Avenir Next Regular"/>
              </a:rPr>
              <a:t>seguridad social será financiada por toda la </a:t>
            </a:r>
            <a:r>
              <a:rPr lang="es-ES" sz="1900" dirty="0" smtClean="0">
                <a:latin typeface="Avenir Next Regular"/>
                <a:cs typeface="Avenir Next Regular"/>
              </a:rPr>
              <a:t>sociedad, </a:t>
            </a:r>
            <a:r>
              <a:rPr lang="es-ES" sz="1900" dirty="0">
                <a:latin typeface="Avenir Next Regular"/>
                <a:cs typeface="Avenir Next Regular"/>
              </a:rPr>
              <a:t>de forma directa e indirecta, en los términos de la ley, mediante recursos provenientes de los presupuestos de la Unión, de los Estados, del Distrito Federal y de los Municipios, y de los siguientes aportaciones sociales:</a:t>
            </a:r>
          </a:p>
          <a:p>
            <a:pPr lvl="2"/>
            <a:r>
              <a:rPr lang="es-ES" sz="1500" dirty="0">
                <a:latin typeface="Avenir Next Regular"/>
                <a:cs typeface="Avenir Next Regular"/>
              </a:rPr>
              <a:t>1. de empleadores y empresas;</a:t>
            </a:r>
          </a:p>
          <a:p>
            <a:pPr lvl="2"/>
            <a:r>
              <a:rPr lang="es-ES" sz="1500" dirty="0">
                <a:latin typeface="Avenir Next Regular"/>
                <a:cs typeface="Avenir Next Regular"/>
              </a:rPr>
              <a:t>2. de los trabajadores;</a:t>
            </a:r>
          </a:p>
          <a:p>
            <a:pPr lvl="2"/>
            <a:r>
              <a:rPr lang="es-ES" sz="1500" dirty="0">
                <a:latin typeface="Avenir Next Regular"/>
                <a:cs typeface="Avenir Next Regular"/>
              </a:rPr>
              <a:t>3. sobre los ingresos de apuestas;</a:t>
            </a:r>
          </a:p>
          <a:p>
            <a:pPr lvl="2"/>
            <a:r>
              <a:rPr lang="es-ES" sz="1500" dirty="0">
                <a:latin typeface="Avenir Next Regular"/>
                <a:cs typeface="Avenir Next Regular"/>
              </a:rPr>
              <a:t>4. sobre </a:t>
            </a:r>
            <a:r>
              <a:rPr lang="es-ES" sz="1500" dirty="0" smtClean="0">
                <a:latin typeface="Avenir Next Regular"/>
                <a:cs typeface="Avenir Next Regular"/>
              </a:rPr>
              <a:t>la importación </a:t>
            </a:r>
            <a:r>
              <a:rPr lang="es-ES" sz="1500" dirty="0">
                <a:latin typeface="Avenir Next Regular"/>
                <a:cs typeface="Avenir Next Regular"/>
              </a:rPr>
              <a:t>de bienes y servicios</a:t>
            </a:r>
            <a:r>
              <a:rPr lang="es-ES" sz="1500" dirty="0" smtClean="0">
                <a:latin typeface="Avenir Next Regular"/>
                <a:cs typeface="Avenir Next Regular"/>
              </a:rPr>
              <a:t>.</a:t>
            </a:r>
            <a:endParaRPr lang="es-ES" sz="2300" dirty="0">
              <a:latin typeface="Avenir Next Regular"/>
              <a:cs typeface="Avenir Next Regular"/>
            </a:endParaRPr>
          </a:p>
          <a:p>
            <a:pPr lvl="1"/>
            <a:r>
              <a:rPr lang="es-ES" sz="1900" dirty="0">
                <a:latin typeface="Avenir Next Regular"/>
                <a:cs typeface="Avenir Next Regular"/>
              </a:rPr>
              <a:t>- El proyecto de presupuesto de la seguridad social debe ser elaborado de forma integrada por los órganos responsables de la salud, previsión social y asistencia social, teniendo en cuenta las metas y prioridades establecidas en la ley de directrices presupuestarias, garantizando a cada área la gestión de sus recursos </a:t>
            </a:r>
            <a:r>
              <a:rPr lang="es-ES" sz="1900" dirty="0" smtClean="0">
                <a:latin typeface="Avenir Next Regular"/>
                <a:cs typeface="Avenir Next Regular"/>
              </a:rPr>
              <a:t>.</a:t>
            </a:r>
            <a:endParaRPr lang="es-ES" sz="19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4392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Avenir Next Regular"/>
                <a:cs typeface="Avenir Next Regular"/>
              </a:rPr>
              <a:t>BRASIL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s-ES" sz="2000" b="1" u="sng" dirty="0">
                <a:latin typeface="Avenir Next Regular"/>
                <a:cs typeface="Avenir Next Regular"/>
              </a:rPr>
              <a:t>d.- La provisión de las atenciones de salud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Son </a:t>
            </a:r>
            <a:r>
              <a:rPr lang="es-ES" sz="2000" dirty="0">
                <a:latin typeface="Avenir Next Regular"/>
                <a:cs typeface="Avenir Next Regular"/>
              </a:rPr>
              <a:t>de relevancia pública las acciones y servicios de salud correspondiendo al poder publico disponer, en los términos de la ley, sobre su regulación, fiscalización y control, debiendo ejecutarse directamente o a través de terceros y, también, por persona física o jurídica de derecho privado 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Las </a:t>
            </a:r>
            <a:r>
              <a:rPr lang="es-ES" sz="2000" dirty="0">
                <a:latin typeface="Avenir Next Regular"/>
                <a:cs typeface="Avenir Next Regular"/>
              </a:rPr>
              <a:t>acciones y los servicios públicos de salud integran una red regionalizada y jerarquizada y constituyen un sistema único, organizado de acuerdo con las siguientes directrices: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1. descentralización, con dirección en cada esfera de gobierno;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2. atención integral, con prioridad para las actividades preventivas, sin perjuicio de los servicios asistenciales;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3. participación de la comunidad </a:t>
            </a:r>
            <a:r>
              <a:rPr lang="es-ES" sz="1600" dirty="0" smtClean="0">
                <a:latin typeface="Avenir Next Regular"/>
                <a:cs typeface="Avenir Next Regular"/>
              </a:rPr>
              <a:t>.</a:t>
            </a:r>
            <a:endParaRPr lang="es-ES" sz="16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1625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EL DERECHO A LA SALUD EN LAS CONSTITUCIONES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616200"/>
            <a:ext cx="8229600" cy="2396067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venir Next Regular"/>
                <a:cs typeface="Avenir Next Regular"/>
              </a:rPr>
              <a:t>Con alguna mención: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Europa: Albania, Austria, Bulgaria, Grecia, Hungría, Irlanda, Italia, Holanda, Polonia, Portugal, Rumania, España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América: Argentina, Bolivia, Brasil, Chile, Colombia, Cuba, Ecuador, El Salvador, Haití, Honduras, México, Nicaragua, Panamá, Paraguay, </a:t>
            </a:r>
            <a:r>
              <a:rPr lang="es-ES" sz="2000" dirty="0" smtClean="0">
                <a:latin typeface="Avenir Next Regular"/>
                <a:cs typeface="Avenir Next Regular"/>
              </a:rPr>
              <a:t>Perú, Venezuela</a:t>
            </a:r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5177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Avenir Next Regular"/>
                <a:cs typeface="Avenir Next Regular"/>
              </a:rPr>
              <a:t>BRASIL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sz="2000" b="1" u="sng" dirty="0">
                <a:latin typeface="Avenir Next Regular"/>
                <a:cs typeface="Avenir Next Regular"/>
              </a:rPr>
              <a:t>e.- El sistema de salud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Al </a:t>
            </a:r>
            <a:r>
              <a:rPr lang="es-ES" sz="2000" dirty="0">
                <a:latin typeface="Avenir Next Regular"/>
                <a:cs typeface="Avenir Next Regular"/>
              </a:rPr>
              <a:t>sistema único de salud le corresponde, además de otras atribuciones, en los términos de la ley :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1. controlar y fiscalizar procedimientos, productos y sustancias de interés para la salud y participación en la producción de medicamentos, equipamientos, </a:t>
            </a:r>
            <a:r>
              <a:rPr lang="es-ES" sz="1600" dirty="0" err="1">
                <a:latin typeface="Avenir Next Regular"/>
                <a:cs typeface="Avenir Next Regular"/>
              </a:rPr>
              <a:t>inmunobiológicos</a:t>
            </a:r>
            <a:r>
              <a:rPr lang="es-ES" sz="1600" dirty="0">
                <a:latin typeface="Avenir Next Regular"/>
                <a:cs typeface="Avenir Next Regular"/>
              </a:rPr>
              <a:t>, hemoderivados y otros insumos;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2. ejecutar las acciones de vigilancia sanitaria y epidemiológica, así como las de la salud del trabajador;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3. ordenar la formación de recursos humanos en el área de salud;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4. participar en la formulación de la política y de la ejecución de las acciones de saneamiento básico;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5. incrementar en su área de actuación y desarrollo científico y tecnológico;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6. fiscalizar e inspeccionar alimentos, incluyendo el control de su valor nutritivo, así como bebidas y aguas para consumo humano;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7. participar en el control y fiscalización de la producción, transporte, guarda y uso de substancias y productos psicoactivos, tóxicos y radiactivos;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8. colaborar en la protección del medio ambiente, incluyendo el de trabajo</a:t>
            </a:r>
            <a:r>
              <a:rPr lang="es-ES" sz="1600" dirty="0" smtClean="0">
                <a:latin typeface="Avenir Next Regular"/>
                <a:cs typeface="Avenir Next Regular"/>
              </a:rPr>
              <a:t>.</a:t>
            </a:r>
            <a:endParaRPr lang="es-ES" sz="16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162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Avenir Next Regular"/>
                <a:cs typeface="Avenir Next Regular"/>
              </a:rPr>
              <a:t>BRASIL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2094148"/>
            <a:ext cx="8229600" cy="3074707"/>
          </a:xfrm>
        </p:spPr>
        <p:txBody>
          <a:bodyPr>
            <a:normAutofit/>
          </a:bodyPr>
          <a:lstStyle/>
          <a:p>
            <a:r>
              <a:rPr lang="es-ES" sz="2000" b="1" u="sng" dirty="0">
                <a:latin typeface="Avenir Next Regular"/>
                <a:cs typeface="Avenir Next Regular"/>
              </a:rPr>
              <a:t>f.- La participación de los privados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La </a:t>
            </a:r>
            <a:r>
              <a:rPr lang="es-ES" sz="2000" dirty="0">
                <a:latin typeface="Avenir Next Regular"/>
                <a:cs typeface="Avenir Next Regular"/>
              </a:rPr>
              <a:t>asistencia sanitaria es libre para la iniciativa privada 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Las </a:t>
            </a:r>
            <a:r>
              <a:rPr lang="es-ES" sz="2000" dirty="0">
                <a:latin typeface="Avenir Next Regular"/>
                <a:cs typeface="Avenir Next Regular"/>
              </a:rPr>
              <a:t>instituciones privadas podrán participar de forma complementaria del sistema único de salud, según las directrices de éste, mediante contrato de derecho </a:t>
            </a:r>
            <a:r>
              <a:rPr lang="es-ES" sz="2000" dirty="0" smtClean="0">
                <a:latin typeface="Avenir Next Regular"/>
                <a:cs typeface="Avenir Next Regular"/>
              </a:rPr>
              <a:t>público, </a:t>
            </a:r>
            <a:r>
              <a:rPr lang="es-ES" sz="2000" dirty="0">
                <a:latin typeface="Avenir Next Regular"/>
                <a:cs typeface="Avenir Next Regular"/>
              </a:rPr>
              <a:t>teniendo preferencia las entidades filantrópicas y las que no tengan fines </a:t>
            </a:r>
            <a:r>
              <a:rPr lang="es-ES" sz="2000" dirty="0" smtClean="0">
                <a:latin typeface="Avenir Next Regular"/>
                <a:cs typeface="Avenir Next Regular"/>
              </a:rPr>
              <a:t>de lucro.</a:t>
            </a:r>
            <a:endParaRPr lang="es-ES" sz="2000" dirty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Está </a:t>
            </a:r>
            <a:r>
              <a:rPr lang="es-ES" sz="2000" dirty="0">
                <a:latin typeface="Avenir Next Regular"/>
                <a:cs typeface="Avenir Next Regular"/>
              </a:rPr>
              <a:t>prohibido el destino de recursos públicos para auxilio o subvenciones a las instituciones privadas con fines </a:t>
            </a:r>
            <a:r>
              <a:rPr lang="es-ES" sz="2000" dirty="0" smtClean="0">
                <a:latin typeface="Avenir Next Regular"/>
                <a:cs typeface="Avenir Next Regular"/>
              </a:rPr>
              <a:t>de lucro.</a:t>
            </a:r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1262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EL SISTEMA DE SALUD BRASILEÑO EN 2 PALABRAS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Avenir Next Regular"/>
                <a:cs typeface="Avenir Next Regular"/>
              </a:rPr>
              <a:t>Acceso:</a:t>
            </a:r>
            <a:r>
              <a:rPr lang="es-ES" sz="2000" dirty="0">
                <a:latin typeface="Avenir Next Regular"/>
                <a:cs typeface="Avenir Next Regular"/>
              </a:rPr>
              <a:t> garantiza el acceso de todas las personas</a:t>
            </a:r>
            <a:r>
              <a:rPr lang="es-ES" sz="2000" dirty="0" smtClean="0">
                <a:latin typeface="Avenir Next Regular"/>
                <a:cs typeface="Avenir Next Regular"/>
              </a:rPr>
              <a:t>, independientemente </a:t>
            </a:r>
            <a:r>
              <a:rPr lang="es-ES" sz="2000" dirty="0">
                <a:latin typeface="Avenir Next Regular"/>
                <a:cs typeface="Avenir Next Regular"/>
              </a:rPr>
              <a:t>de su sexo, raza, ingresos</a:t>
            </a:r>
            <a:r>
              <a:rPr lang="es-ES" sz="2000" dirty="0" smtClean="0">
                <a:latin typeface="Avenir Next Regular"/>
                <a:cs typeface="Avenir Next Regular"/>
              </a:rPr>
              <a:t>, ocupación </a:t>
            </a:r>
            <a:r>
              <a:rPr lang="es-ES" sz="2000" dirty="0">
                <a:latin typeface="Avenir Next Regular"/>
                <a:cs typeface="Avenir Next Regular"/>
              </a:rPr>
              <a:t>o de otras características personales </a:t>
            </a:r>
            <a:r>
              <a:rPr lang="es-ES" sz="2000" dirty="0" smtClean="0">
                <a:latin typeface="Avenir Next Regular"/>
                <a:cs typeface="Avenir Next Regular"/>
              </a:rPr>
              <a:t>o sociales</a:t>
            </a:r>
            <a:r>
              <a:rPr lang="es-ES" sz="2000" dirty="0">
                <a:latin typeface="Avenir Next Regular"/>
                <a:cs typeface="Avenir Next Regular"/>
              </a:rPr>
              <a:t>, a la </a:t>
            </a:r>
            <a:r>
              <a:rPr lang="es-ES" sz="2000" dirty="0" smtClean="0">
                <a:latin typeface="Avenir Next Regular"/>
                <a:cs typeface="Avenir Next Regular"/>
              </a:rPr>
              <a:t>salud</a:t>
            </a:r>
          </a:p>
          <a:p>
            <a:r>
              <a:rPr lang="es-ES" sz="2000" b="1" dirty="0" smtClean="0">
                <a:latin typeface="Avenir Next Regular"/>
                <a:cs typeface="Avenir Next Regular"/>
              </a:rPr>
              <a:t>Cobertura:</a:t>
            </a:r>
            <a:r>
              <a:rPr lang="es-ES" sz="2000" dirty="0" smtClean="0">
                <a:latin typeface="Avenir Next Regular"/>
                <a:cs typeface="Avenir Next Regular"/>
              </a:rPr>
              <a:t> asegura </a:t>
            </a:r>
            <a:r>
              <a:rPr lang="es-ES" sz="2000" dirty="0">
                <a:latin typeface="Avenir Next Regular"/>
                <a:cs typeface="Avenir Next Regular"/>
              </a:rPr>
              <a:t>al usuario una atención que abarca </a:t>
            </a:r>
            <a:r>
              <a:rPr lang="es-ES" sz="2000" dirty="0" smtClean="0">
                <a:latin typeface="Avenir Next Regular"/>
                <a:cs typeface="Avenir Next Regular"/>
              </a:rPr>
              <a:t>las acciones </a:t>
            </a:r>
            <a:r>
              <a:rPr lang="es-ES" sz="2000" dirty="0">
                <a:latin typeface="Avenir Next Regular"/>
                <a:cs typeface="Avenir Next Regular"/>
              </a:rPr>
              <a:t>de promoción, prevención, tratamiento </a:t>
            </a:r>
            <a:r>
              <a:rPr lang="es-ES" sz="2000" dirty="0" smtClean="0">
                <a:latin typeface="Avenir Next Regular"/>
                <a:cs typeface="Avenir Next Regular"/>
              </a:rPr>
              <a:t>y rehabilitación</a:t>
            </a:r>
            <a:r>
              <a:rPr lang="es-ES" sz="2000" dirty="0">
                <a:latin typeface="Avenir Next Regular"/>
                <a:cs typeface="Avenir Next Regular"/>
              </a:rPr>
              <a:t>, con acceso </a:t>
            </a:r>
            <a:r>
              <a:rPr lang="es-ES" sz="2000" dirty="0" smtClean="0">
                <a:latin typeface="Avenir Next Regular"/>
                <a:cs typeface="Avenir Next Regular"/>
              </a:rPr>
              <a:t>a </a:t>
            </a:r>
            <a:r>
              <a:rPr lang="es-ES" sz="2000" dirty="0">
                <a:latin typeface="Avenir Next Regular"/>
                <a:cs typeface="Avenir Next Regular"/>
              </a:rPr>
              <a:t>todos </a:t>
            </a:r>
            <a:r>
              <a:rPr lang="es-ES" sz="2000" dirty="0" smtClean="0">
                <a:latin typeface="Avenir Next Regular"/>
                <a:cs typeface="Avenir Next Regular"/>
              </a:rPr>
              <a:t>los niveles </a:t>
            </a:r>
            <a:r>
              <a:rPr lang="es-ES" sz="2000" dirty="0">
                <a:latin typeface="Avenir Next Regular"/>
                <a:cs typeface="Avenir Next Regular"/>
              </a:rPr>
              <a:t>de complejidad del </a:t>
            </a:r>
            <a:r>
              <a:rPr lang="es-ES" sz="2000" dirty="0" smtClean="0">
                <a:latin typeface="Avenir Next Regular"/>
                <a:cs typeface="Avenir Next Regular"/>
              </a:rPr>
              <a:t>sistema</a:t>
            </a:r>
          </a:p>
          <a:p>
            <a:r>
              <a:rPr lang="es-ES" sz="2000" b="1" dirty="0" smtClean="0">
                <a:latin typeface="Avenir Next Regular"/>
                <a:cs typeface="Avenir Next Regular"/>
              </a:rPr>
              <a:t>Administración:</a:t>
            </a:r>
            <a:r>
              <a:rPr lang="es-ES" sz="2000" dirty="0" smtClean="0">
                <a:latin typeface="Avenir Next Regular"/>
                <a:cs typeface="Avenir Next Regular"/>
              </a:rPr>
              <a:t> descentralizada a nivel de gobiernos federales y municipios</a:t>
            </a:r>
          </a:p>
          <a:p>
            <a:r>
              <a:rPr lang="es-ES" sz="2000" b="1" dirty="0" smtClean="0">
                <a:latin typeface="Avenir Next Regular"/>
                <a:cs typeface="Avenir Next Regular"/>
              </a:rPr>
              <a:t>Financiamiento:</a:t>
            </a:r>
            <a:r>
              <a:rPr lang="es-ES" sz="2000" dirty="0" smtClean="0">
                <a:latin typeface="Avenir Next Regular"/>
                <a:cs typeface="Avenir Next Regular"/>
              </a:rPr>
              <a:t> más del 50% es de origen estatal</a:t>
            </a:r>
          </a:p>
          <a:p>
            <a:r>
              <a:rPr lang="es-ES" sz="2000" b="1" dirty="0" smtClean="0">
                <a:latin typeface="Avenir Next Regular"/>
                <a:cs typeface="Avenir Next Regular"/>
              </a:rPr>
              <a:t>Problemas:</a:t>
            </a:r>
            <a:r>
              <a:rPr lang="es-ES" sz="2000" dirty="0" smtClean="0">
                <a:latin typeface="Avenir Next Regular"/>
                <a:cs typeface="Avenir Next Regular"/>
              </a:rPr>
              <a:t> 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Financiamiento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Desigual distribución de la oferta médica (el norte reúne menos del 10% y el sudeste más del 50%)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Exceso de burocracia en la toma de decisiones</a:t>
            </a:r>
            <a:endParaRPr lang="es-ES" sz="16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400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COLOMBIA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sz="2000" dirty="0">
                <a:latin typeface="Avenir Next Regular"/>
                <a:cs typeface="Avenir Next Regular"/>
              </a:rPr>
              <a:t>La constitución colombiana vigente data del año 1991</a:t>
            </a:r>
            <a:r>
              <a:rPr lang="es-ES" sz="2000" dirty="0" smtClean="0">
                <a:latin typeface="Avenir Next Regular"/>
                <a:cs typeface="Avenir Next Regular"/>
              </a:rPr>
              <a:t>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Deberes del Estado en materia de Salud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El </a:t>
            </a:r>
            <a:r>
              <a:rPr lang="es-ES" sz="1600" dirty="0">
                <a:latin typeface="Avenir Next Regular"/>
                <a:cs typeface="Avenir Next Regular"/>
              </a:rPr>
              <a:t>bienestar general y el mejoramiento de la calidad de vida de la población son finalidades sociales del Estado. </a:t>
            </a:r>
            <a:endParaRPr lang="es-ES" sz="16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Será </a:t>
            </a:r>
            <a:r>
              <a:rPr lang="es-ES" sz="1600" dirty="0">
                <a:latin typeface="Avenir Next Regular"/>
                <a:cs typeface="Avenir Next Regular"/>
              </a:rPr>
              <a:t>objetivo fundamental de </a:t>
            </a:r>
            <a:r>
              <a:rPr lang="es-ES" sz="1600" dirty="0" smtClean="0">
                <a:latin typeface="Avenir Next Regular"/>
                <a:cs typeface="Avenir Next Regular"/>
              </a:rPr>
              <a:t>la actividad del Estado </a:t>
            </a:r>
            <a:r>
              <a:rPr lang="es-ES" sz="1600" b="1" i="1" u="sng" dirty="0">
                <a:latin typeface="Avenir Next Regular"/>
                <a:cs typeface="Avenir Next Regular"/>
              </a:rPr>
              <a:t>la solución de las necesidades insatisfechas de salud</a:t>
            </a:r>
            <a:r>
              <a:rPr lang="es-ES" sz="1600" dirty="0">
                <a:latin typeface="Avenir Next Regular"/>
                <a:cs typeface="Avenir Next Regular"/>
              </a:rPr>
              <a:t>, de educación, de saneamiento ambiental y de agua potable</a:t>
            </a:r>
            <a:r>
              <a:rPr lang="es-ES" sz="1600" dirty="0" smtClean="0">
                <a:latin typeface="Avenir Next Regular"/>
                <a:cs typeface="Avenir Next Regular"/>
              </a:rPr>
              <a:t>.</a:t>
            </a:r>
            <a:endParaRPr lang="es-ES" sz="2000" dirty="0">
              <a:latin typeface="Avenir Next Regular"/>
              <a:cs typeface="Avenir Next Regular"/>
            </a:endParaRP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Para tales efectos, en los planes y presupuestos de la Nación y de las entidades territoriales, </a:t>
            </a:r>
            <a:r>
              <a:rPr lang="es-ES" sz="1600" b="1" i="1" u="sng" dirty="0">
                <a:latin typeface="Avenir Next Regular"/>
                <a:cs typeface="Avenir Next Regular"/>
              </a:rPr>
              <a:t>el gasto público social tendrá prioridad sobre cualquier otra asignación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La atención de la salud y el saneamiento ambiental son servicios públicos a cargo del Estado.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Acceso: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Se </a:t>
            </a:r>
            <a:r>
              <a:rPr lang="es-ES" sz="1600" dirty="0">
                <a:latin typeface="Avenir Next Regular"/>
                <a:cs typeface="Avenir Next Regular"/>
              </a:rPr>
              <a:t>garantiza a todas las personas el acceso a los servicios de promoción, protección y recuperación de la salud</a:t>
            </a:r>
            <a:r>
              <a:rPr lang="es-ES" sz="1600" dirty="0" smtClean="0">
                <a:latin typeface="Avenir Next Regular"/>
                <a:cs typeface="Avenir Next Regular"/>
              </a:rPr>
              <a:t>.</a:t>
            </a:r>
          </a:p>
          <a:p>
            <a:pPr lvl="1"/>
            <a:r>
              <a:rPr lang="es-ES_tradnl" sz="1600" dirty="0">
                <a:latin typeface="Avenir Next Regular"/>
                <a:cs typeface="Avenir Next Regular"/>
              </a:rPr>
              <a:t>La ley señalará los términos en los cuales la atención básica para todos los habitantes será gratuita y obligatoria.</a:t>
            </a:r>
            <a:r>
              <a:rPr lang="es-CL" sz="1600" dirty="0">
                <a:latin typeface="Avenir Next Regular"/>
                <a:cs typeface="Avenir Next Regular"/>
              </a:rPr>
              <a:t> </a:t>
            </a:r>
            <a:endParaRPr lang="es-ES" sz="1600" dirty="0" smtClean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403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COLOMBIA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735664"/>
            <a:ext cx="8229600" cy="3767667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Provisión y participación privada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Corresponde </a:t>
            </a:r>
            <a:r>
              <a:rPr lang="es-ES" sz="1600" dirty="0">
                <a:latin typeface="Avenir Next Regular"/>
                <a:cs typeface="Avenir Next Regular"/>
              </a:rPr>
              <a:t>al Estado organizar, dirigir y reglamentar la prestación de servicios de salud a los habitantes y de saneamiento ambiental conforme a los principios de eficiencia, universalidad y solidaridad. </a:t>
            </a:r>
            <a:endParaRPr lang="es-ES" sz="16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También</a:t>
            </a:r>
            <a:r>
              <a:rPr lang="es-ES" sz="1600" dirty="0">
                <a:latin typeface="Avenir Next Regular"/>
                <a:cs typeface="Avenir Next Regular"/>
              </a:rPr>
              <a:t>, establecer las políticas para la prestación de servicios de salud por entidades privadas, y ejercer su vigilancia y control. </a:t>
            </a:r>
            <a:endParaRPr lang="es-ES" sz="16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Así </a:t>
            </a:r>
            <a:r>
              <a:rPr lang="es-ES" sz="1600" dirty="0">
                <a:latin typeface="Avenir Next Regular"/>
                <a:cs typeface="Avenir Next Regular"/>
              </a:rPr>
              <a:t>mismo, establecer las competencias de la Nación, las entidades territoriales y los particulares, y determinar los aportes a su cargo en los términos y condiciones señalados en la ley.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 </a:t>
            </a:r>
            <a:r>
              <a:rPr lang="es-ES" sz="2000" dirty="0" smtClean="0">
                <a:latin typeface="Avenir Next Regular"/>
                <a:cs typeface="Avenir Next Regular"/>
              </a:rPr>
              <a:t>Gestión</a:t>
            </a:r>
            <a:endParaRPr lang="es-ES" sz="2000" dirty="0">
              <a:latin typeface="Avenir Next Regular"/>
              <a:cs typeface="Avenir Next Regular"/>
            </a:endParaRP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Los servicios de salud se organizarán en forma descentralizada, por niveles de atención y con participación de la comunidad.</a:t>
            </a: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77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EL SISTEMA DE SALUD COLOMBIANO EN 2 PALABRAS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El  </a:t>
            </a:r>
            <a:r>
              <a:rPr lang="es-ES" sz="2000" dirty="0">
                <a:latin typeface="Avenir Next Regular"/>
                <a:cs typeface="Avenir Next Regular"/>
              </a:rPr>
              <a:t>eje central </a:t>
            </a:r>
            <a:r>
              <a:rPr lang="es-ES" sz="2000" dirty="0" smtClean="0">
                <a:latin typeface="Avenir Next Regular"/>
                <a:cs typeface="Avenir Next Regular"/>
              </a:rPr>
              <a:t>es el </a:t>
            </a:r>
            <a:r>
              <a:rPr lang="es-ES" sz="2000" dirty="0">
                <a:latin typeface="Avenir Next Regular"/>
                <a:cs typeface="Avenir Next Regular"/>
              </a:rPr>
              <a:t>Sistema General de Seguridad Social en Salud (SGSSS) con sus dos regímenes, el régimen contributivo (RC) y el régimen subsidiado (RS)</a:t>
            </a:r>
            <a:r>
              <a:rPr lang="es-ES" sz="2000" dirty="0" smtClean="0">
                <a:latin typeface="Avenir Next Regular"/>
                <a:cs typeface="Avenir Next Regular"/>
              </a:rPr>
              <a:t>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El </a:t>
            </a:r>
            <a:r>
              <a:rPr lang="es-ES" sz="2000" dirty="0">
                <a:latin typeface="Avenir Next Regular"/>
                <a:cs typeface="Avenir Next Regular"/>
              </a:rPr>
              <a:t>RC afilia </a:t>
            </a:r>
            <a:r>
              <a:rPr lang="es-ES" sz="2000" dirty="0" smtClean="0">
                <a:latin typeface="Avenir Next Regular"/>
                <a:cs typeface="Avenir Next Regular"/>
              </a:rPr>
              <a:t>a los </a:t>
            </a:r>
            <a:r>
              <a:rPr lang="es-ES" sz="2000" dirty="0">
                <a:latin typeface="Avenir Next Regular"/>
                <a:cs typeface="Avenir Next Regular"/>
              </a:rPr>
              <a:t>trabajadores asalariados y pensionados y a los trabajadores independientes con ingresos iguales o superiores a un salario mínimo. El RS afilia a todas </a:t>
            </a:r>
            <a:r>
              <a:rPr lang="es-ES" sz="2000" dirty="0" smtClean="0">
                <a:latin typeface="Avenir Next Regular"/>
                <a:cs typeface="Avenir Next Regular"/>
              </a:rPr>
              <a:t>las personas </a:t>
            </a:r>
            <a:r>
              <a:rPr lang="es-ES" sz="2000" dirty="0">
                <a:latin typeface="Avenir Next Regular"/>
                <a:cs typeface="Avenir Next Regular"/>
              </a:rPr>
              <a:t>sin capacidad de pago.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Existen </a:t>
            </a:r>
            <a:r>
              <a:rPr lang="es-ES" sz="2000" dirty="0">
                <a:latin typeface="Avenir Next Regular"/>
                <a:cs typeface="Avenir Next Regular"/>
              </a:rPr>
              <a:t>Regímenes Especiales (RE</a:t>
            </a:r>
            <a:r>
              <a:rPr lang="es-ES" sz="2000" dirty="0" smtClean="0">
                <a:latin typeface="Avenir Next Regular"/>
                <a:cs typeface="Avenir Next Regular"/>
              </a:rPr>
              <a:t>) que afilian a </a:t>
            </a:r>
            <a:r>
              <a:rPr lang="es-ES" sz="2000" dirty="0">
                <a:latin typeface="Avenir Next Regular"/>
                <a:cs typeface="Avenir Next Regular"/>
              </a:rPr>
              <a:t>los trabajadores de las Fuerzas Militares, la Policía Nacional, la Empresa Colombiana de Petróleos (ECOPETROL), el Magisterio y las universidades públicas.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El RS opera </a:t>
            </a:r>
            <a:r>
              <a:rPr lang="es-ES" sz="2000" dirty="0">
                <a:latin typeface="Avenir Next Regular"/>
                <a:cs typeface="Avenir Next Regular"/>
              </a:rPr>
              <a:t>con base en un subsidio cruzado del RC más otros fondos fiscales procedentes de impuestos generales.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La </a:t>
            </a:r>
            <a:r>
              <a:rPr lang="es-ES" sz="2000" dirty="0">
                <a:latin typeface="Avenir Next Regular"/>
                <a:cs typeface="Avenir Next Regular"/>
              </a:rPr>
              <a:t>afiliación al SGSSS es obligatoria y se </a:t>
            </a:r>
            <a:r>
              <a:rPr lang="es-ES" sz="2000" dirty="0" smtClean="0">
                <a:latin typeface="Avenir Next Regular"/>
                <a:cs typeface="Avenir Next Regular"/>
              </a:rPr>
              <a:t>hace a </a:t>
            </a:r>
            <a:r>
              <a:rPr lang="es-ES" sz="2000" dirty="0">
                <a:latin typeface="Avenir Next Regular"/>
                <a:cs typeface="Avenir Next Regular"/>
              </a:rPr>
              <a:t>través de las entidades promotoras de salud (EPS), públicas o privadas, que se encargan de ofrecer, como mínimo, el Plan Obligatorio de Salud (POS) o </a:t>
            </a:r>
            <a:r>
              <a:rPr lang="es-ES" sz="2000" dirty="0" smtClean="0">
                <a:latin typeface="Avenir Next Regular"/>
                <a:cs typeface="Avenir Next Regular"/>
              </a:rPr>
              <a:t>bien el </a:t>
            </a:r>
            <a:r>
              <a:rPr lang="es-ES" sz="2000" dirty="0">
                <a:latin typeface="Avenir Next Regular"/>
                <a:cs typeface="Avenir Next Regular"/>
              </a:rPr>
              <a:t>POS-S para los afiliados al RS. </a:t>
            </a:r>
            <a:endParaRPr lang="es-ES" sz="2000" dirty="0" smtClean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3943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EL SISTEMA DE SALUD COLOMBIANO EN 2 PALABRAS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Las </a:t>
            </a:r>
            <a:r>
              <a:rPr lang="es-ES" sz="2000" dirty="0">
                <a:latin typeface="Avenir Next Regular"/>
                <a:cs typeface="Avenir Next Regular"/>
              </a:rPr>
              <a:t>EPS entregan los fondos reunidos de las cotizaciones al Fondo de Solidaridad y Garantía (FOSYGA), el cual devuelve a </a:t>
            </a:r>
            <a:r>
              <a:rPr lang="es-ES" sz="2000" dirty="0" smtClean="0">
                <a:latin typeface="Avenir Next Regular"/>
                <a:cs typeface="Avenir Next Regular"/>
              </a:rPr>
              <a:t>las EPS </a:t>
            </a:r>
            <a:r>
              <a:rPr lang="es-ES" sz="2000" dirty="0">
                <a:latin typeface="Avenir Next Regular"/>
                <a:cs typeface="Avenir Next Regular"/>
              </a:rPr>
              <a:t>el monto equivalente a la unidad de pago por capitación (UPC) ajustado por riesgo, de acuerdo con el número de afiliados que tengan.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El </a:t>
            </a:r>
            <a:r>
              <a:rPr lang="es-ES" sz="2000" dirty="0">
                <a:latin typeface="Avenir Next Regular"/>
                <a:cs typeface="Avenir Next Regular"/>
              </a:rPr>
              <a:t>pago </a:t>
            </a:r>
            <a:r>
              <a:rPr lang="es-ES" sz="2000" dirty="0" err="1">
                <a:latin typeface="Avenir Next Regular"/>
                <a:cs typeface="Avenir Next Regular"/>
              </a:rPr>
              <a:t>capitado</a:t>
            </a:r>
            <a:r>
              <a:rPr lang="es-ES" sz="2000" dirty="0">
                <a:latin typeface="Avenir Next Regular"/>
                <a:cs typeface="Avenir Next Regular"/>
              </a:rPr>
              <a:t> </a:t>
            </a:r>
            <a:r>
              <a:rPr lang="es-ES" sz="2000" dirty="0" smtClean="0">
                <a:latin typeface="Avenir Next Regular"/>
                <a:cs typeface="Avenir Next Regular"/>
              </a:rPr>
              <a:t>en el </a:t>
            </a:r>
            <a:r>
              <a:rPr lang="es-ES" sz="2000" dirty="0">
                <a:latin typeface="Avenir Next Regular"/>
                <a:cs typeface="Avenir Next Regular"/>
              </a:rPr>
              <a:t>RS es análogo (aunque no se ajusta por riesgo) y se denomina UPC-S.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Los </a:t>
            </a:r>
            <a:r>
              <a:rPr lang="es-ES" sz="2000" dirty="0">
                <a:latin typeface="Avenir Next Regular"/>
                <a:cs typeface="Avenir Next Regular"/>
              </a:rPr>
              <a:t>proveedores de atención son las instituciones prestadoras de servicios (IPS), </a:t>
            </a:r>
            <a:r>
              <a:rPr lang="es-ES" sz="2000" dirty="0" smtClean="0">
                <a:latin typeface="Avenir Next Regular"/>
                <a:cs typeface="Avenir Next Regular"/>
              </a:rPr>
              <a:t>que pueden </a:t>
            </a:r>
            <a:r>
              <a:rPr lang="es-ES" sz="2000" dirty="0">
                <a:latin typeface="Avenir Next Regular"/>
                <a:cs typeface="Avenir Next Regular"/>
              </a:rPr>
              <a:t>estar o no integradas a las EPS, pero que en todo caso son contratadas por éstas.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El </a:t>
            </a:r>
            <a:r>
              <a:rPr lang="es-ES" sz="2000" dirty="0">
                <a:latin typeface="Avenir Next Regular"/>
                <a:cs typeface="Avenir Next Regular"/>
              </a:rPr>
              <a:t>sector exclusivamente privado es utilizado </a:t>
            </a:r>
            <a:r>
              <a:rPr lang="es-ES" sz="2000" dirty="0" smtClean="0">
                <a:latin typeface="Avenir Next Regular"/>
                <a:cs typeface="Avenir Next Regular"/>
              </a:rPr>
              <a:t>preponderantemente por personas de altos ingresos que</a:t>
            </a:r>
            <a:r>
              <a:rPr lang="es-ES" sz="2000" dirty="0">
                <a:latin typeface="Avenir Next Regular"/>
                <a:cs typeface="Avenir Next Regular"/>
              </a:rPr>
              <a:t>, aún cotizando en alguna EPS, contrata seguros privados o acude a la consulta privada.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Una </a:t>
            </a:r>
            <a:r>
              <a:rPr lang="es-ES" sz="2000" dirty="0">
                <a:latin typeface="Avenir Next Regular"/>
                <a:cs typeface="Avenir Next Regular"/>
              </a:rPr>
              <a:t>porción de la población de ingresos medios</a:t>
            </a:r>
            <a:r>
              <a:rPr lang="es-ES" sz="2000" dirty="0" smtClean="0">
                <a:latin typeface="Avenir Next Regular"/>
                <a:cs typeface="Avenir Next Regular"/>
              </a:rPr>
              <a:t>, por </a:t>
            </a:r>
            <a:r>
              <a:rPr lang="es-ES" sz="2000" dirty="0">
                <a:latin typeface="Avenir Next Regular"/>
                <a:cs typeface="Avenir Next Regular"/>
              </a:rPr>
              <a:t>carecer de cobertura o por no tener acceso oportuno al SGSSS, se ve obligada a acudir a la consulta privada haciendo pagos de bolsillo.</a:t>
            </a:r>
          </a:p>
        </p:txBody>
      </p:sp>
    </p:spTree>
    <p:extLst>
      <p:ext uri="{BB962C8B-B14F-4D97-AF65-F5344CB8AC3E}">
        <p14:creationId xmlns:p14="http://schemas.microsoft.com/office/powerpoint/2010/main" val="271777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PROBLEMAS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Actualmente las quejas </a:t>
            </a:r>
            <a:r>
              <a:rPr lang="es-ES" sz="2000" dirty="0">
                <a:latin typeface="Avenir Next Regular"/>
                <a:cs typeface="Avenir Next Regular"/>
              </a:rPr>
              <a:t>de los usuarios </a:t>
            </a:r>
            <a:r>
              <a:rPr lang="es-ES" sz="2000" dirty="0" smtClean="0">
                <a:latin typeface="Avenir Next Regular"/>
                <a:cs typeface="Avenir Next Regular"/>
              </a:rPr>
              <a:t>son la </a:t>
            </a:r>
            <a:r>
              <a:rPr lang="es-ES" sz="2000" dirty="0">
                <a:latin typeface="Avenir Next Regular"/>
                <a:cs typeface="Avenir Next Regular"/>
              </a:rPr>
              <a:t>precaria atención en la asignación de citas, en la entrega de </a:t>
            </a:r>
            <a:r>
              <a:rPr lang="es-ES" sz="2000" dirty="0" smtClean="0">
                <a:latin typeface="Avenir Next Regular"/>
                <a:cs typeface="Avenir Next Regular"/>
              </a:rPr>
              <a:t>medicamentos, en </a:t>
            </a:r>
            <a:r>
              <a:rPr lang="es-ES" sz="2000" dirty="0">
                <a:latin typeface="Avenir Next Regular"/>
                <a:cs typeface="Avenir Next Regular"/>
              </a:rPr>
              <a:t>la lentitud en la autorización de tratamientos </a:t>
            </a:r>
            <a:r>
              <a:rPr lang="es-ES" sz="2000" dirty="0" smtClean="0">
                <a:latin typeface="Avenir Next Regular"/>
                <a:cs typeface="Avenir Next Regular"/>
              </a:rPr>
              <a:t>médicos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Respecto de la cobertura, la Corte Constitucional colombiana (año 2008) señal</a:t>
            </a:r>
            <a:r>
              <a:rPr lang="es-ES" sz="2000" dirty="0">
                <a:latin typeface="Avenir Next Regular"/>
                <a:cs typeface="Avenir Next Regular"/>
              </a:rPr>
              <a:t>ó </a:t>
            </a:r>
            <a:r>
              <a:rPr lang="es-ES" sz="2000" dirty="0" smtClean="0">
                <a:latin typeface="Avenir Next Regular"/>
                <a:cs typeface="Avenir Next Regular"/>
              </a:rPr>
              <a:t>que </a:t>
            </a:r>
            <a:r>
              <a:rPr lang="es-ES" sz="2000" dirty="0">
                <a:latin typeface="Avenir Next Regular"/>
                <a:cs typeface="Avenir Next Regular"/>
              </a:rPr>
              <a:t>la salud no era un derecho económico sino era un derecho conexo con la vida, convirtiendo así, la atención en salud, en un derecho fundamental y por tanto una obligación del </a:t>
            </a:r>
            <a:r>
              <a:rPr lang="es-ES" sz="2000" dirty="0" smtClean="0">
                <a:latin typeface="Avenir Next Regular"/>
                <a:cs typeface="Avenir Next Regular"/>
              </a:rPr>
              <a:t>Estado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Con ello, se ordenó cubrir todos los tratamientos no incluidos en el POS o en el POS-S.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Todos</a:t>
            </a:r>
            <a:r>
              <a:rPr lang="is-IS" sz="2000" dirty="0" smtClean="0">
                <a:latin typeface="Avenir Next Regular"/>
                <a:cs typeface="Avenir Next Regular"/>
              </a:rPr>
              <a:t>…</a:t>
            </a:r>
          </a:p>
          <a:p>
            <a:r>
              <a:rPr lang="is-IS" sz="2000" dirty="0" smtClean="0">
                <a:latin typeface="Avenir Next Regular"/>
                <a:cs typeface="Avenir Next Regular"/>
              </a:rPr>
              <a:t>Luego, el FOSYGA no alcanza, existiendo un desfinanciamiento importante que debe ser subsidiado por el Estado</a:t>
            </a:r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1744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Avenir Next Regular"/>
                <a:cs typeface="Avenir Next Regular"/>
              </a:rPr>
              <a:t>ESPAÑA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090333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La constitución española es de 1978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El artículo 43 </a:t>
            </a:r>
            <a:r>
              <a:rPr lang="es-ES" sz="2000" dirty="0" smtClean="0">
                <a:latin typeface="Avenir Next Regular"/>
                <a:cs typeface="Avenir Next Regular"/>
              </a:rPr>
              <a:t>dice</a:t>
            </a:r>
            <a:r>
              <a:rPr lang="es-ES" sz="2000" dirty="0">
                <a:latin typeface="Avenir Next Regular"/>
                <a:cs typeface="Avenir Next Regular"/>
              </a:rPr>
              <a:t>: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800" dirty="0" smtClean="0">
                <a:latin typeface="Avenir Next Regular"/>
                <a:cs typeface="Avenir Next Regular"/>
              </a:rPr>
              <a:t>1</a:t>
            </a:r>
            <a:r>
              <a:rPr lang="es-ES" sz="1800" dirty="0">
                <a:latin typeface="Avenir Next Regular"/>
                <a:cs typeface="Avenir Next Regular"/>
              </a:rPr>
              <a:t>. Se reconoce el derecho a la protección de la salud.</a:t>
            </a:r>
          </a:p>
          <a:p>
            <a:pPr lvl="1"/>
            <a:r>
              <a:rPr lang="es-ES" sz="1800" dirty="0">
                <a:latin typeface="Avenir Next Regular"/>
                <a:cs typeface="Avenir Next Regular"/>
              </a:rPr>
              <a:t>2. Compete a los poderes públicos organizar y tutelar la salud pública a través de medidas preventivas y de las prestaciones y servicios necesarios. La ley establecerá los derechos y deberes de todos al respecto.</a:t>
            </a:r>
          </a:p>
          <a:p>
            <a:pPr lvl="1"/>
            <a:r>
              <a:rPr lang="es-ES" sz="1800" dirty="0">
                <a:latin typeface="Avenir Next Regular"/>
                <a:cs typeface="Avenir Next Regular"/>
              </a:rPr>
              <a:t>3. Los poderes públicos fomentarán la educación sanitaria, la educación física y el deporte. Asimismo facilitarán la adecuada utilización del ocio.</a:t>
            </a: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649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EL SISTEMA DE SALUD ESPAÑOL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735664"/>
            <a:ext cx="8229600" cy="3818467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Todas </a:t>
            </a:r>
            <a:r>
              <a:rPr lang="es-ES" sz="2000" dirty="0">
                <a:latin typeface="Avenir Next Regular"/>
                <a:cs typeface="Avenir Next Regular"/>
              </a:rPr>
              <a:t>las </a:t>
            </a:r>
            <a:r>
              <a:rPr lang="es-ES" sz="2000" dirty="0" smtClean="0">
                <a:latin typeface="Avenir Next Regular"/>
                <a:cs typeface="Avenir Next Regular"/>
              </a:rPr>
              <a:t>Comunidades Autónomas han </a:t>
            </a:r>
            <a:r>
              <a:rPr lang="es-ES" sz="2000" dirty="0">
                <a:latin typeface="Avenir Next Regular"/>
                <a:cs typeface="Avenir Next Regular"/>
              </a:rPr>
              <a:t>asumido paulatinamente competencias en </a:t>
            </a:r>
            <a:r>
              <a:rPr lang="es-ES" sz="2000" dirty="0" smtClean="0">
                <a:latin typeface="Avenir Next Regular"/>
                <a:cs typeface="Avenir Next Regular"/>
              </a:rPr>
              <a:t>materia de salud. 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La Administración </a:t>
            </a:r>
            <a:r>
              <a:rPr lang="es-ES" sz="2000" dirty="0">
                <a:latin typeface="Avenir Next Regular"/>
                <a:cs typeface="Avenir Next Regular"/>
              </a:rPr>
              <a:t>Central del </a:t>
            </a:r>
            <a:r>
              <a:rPr lang="es-ES" sz="2000" dirty="0" smtClean="0">
                <a:latin typeface="Avenir Next Regular"/>
                <a:cs typeface="Avenir Next Regular"/>
              </a:rPr>
              <a:t>Estado mantiene </a:t>
            </a:r>
            <a:r>
              <a:rPr lang="es-ES" sz="2000" dirty="0">
                <a:latin typeface="Avenir Next Regular"/>
                <a:cs typeface="Avenir Next Regular"/>
              </a:rPr>
              <a:t>la </a:t>
            </a:r>
            <a:r>
              <a:rPr lang="es-ES" sz="2000" dirty="0" smtClean="0">
                <a:latin typeface="Avenir Next Regular"/>
                <a:cs typeface="Avenir Next Regular"/>
              </a:rPr>
              <a:t>gestión </a:t>
            </a:r>
            <a:r>
              <a:rPr lang="es-ES" sz="2000" dirty="0">
                <a:latin typeface="Avenir Next Regular"/>
                <a:cs typeface="Avenir Next Regular"/>
              </a:rPr>
              <a:t>de la sanidad en las Ciudades </a:t>
            </a:r>
            <a:r>
              <a:rPr lang="es-ES" sz="2000" dirty="0" smtClean="0">
                <a:latin typeface="Avenir Next Regular"/>
                <a:cs typeface="Avenir Next Regular"/>
              </a:rPr>
              <a:t>Autónomas </a:t>
            </a:r>
            <a:r>
              <a:rPr lang="es-ES" sz="2000" dirty="0">
                <a:latin typeface="Avenir Next Regular"/>
                <a:cs typeface="Avenir Next Regular"/>
              </a:rPr>
              <a:t>de Ceuta y Melilla, a </a:t>
            </a:r>
            <a:r>
              <a:rPr lang="es-ES" sz="2000" dirty="0" smtClean="0">
                <a:latin typeface="Avenir Next Regular"/>
                <a:cs typeface="Avenir Next Regular"/>
              </a:rPr>
              <a:t>través del </a:t>
            </a:r>
            <a:r>
              <a:rPr lang="es-ES" sz="2000" dirty="0">
                <a:latin typeface="Avenir Next Regular"/>
                <a:cs typeface="Avenir Next Regular"/>
              </a:rPr>
              <a:t>Instituto Nacional de </a:t>
            </a:r>
            <a:r>
              <a:rPr lang="es-ES" sz="2000" dirty="0" smtClean="0">
                <a:latin typeface="Avenir Next Regular"/>
                <a:cs typeface="Avenir Next Regular"/>
              </a:rPr>
              <a:t>Gestión </a:t>
            </a:r>
            <a:r>
              <a:rPr lang="es-ES" sz="2000" dirty="0">
                <a:latin typeface="Avenir Next Regular"/>
                <a:cs typeface="Avenir Next Regular"/>
              </a:rPr>
              <a:t>Sanitaria (INGESA).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Las </a:t>
            </a:r>
            <a:r>
              <a:rPr lang="es-ES" sz="2000" dirty="0">
                <a:latin typeface="Avenir Next Regular"/>
                <a:cs typeface="Avenir Next Regular"/>
              </a:rPr>
              <a:t>Comunidades </a:t>
            </a:r>
            <a:r>
              <a:rPr lang="es-ES" sz="2000" dirty="0" smtClean="0">
                <a:latin typeface="Avenir Next Regular"/>
                <a:cs typeface="Avenir Next Regular"/>
              </a:rPr>
              <a:t>Autónomas </a:t>
            </a:r>
            <a:r>
              <a:rPr lang="es-ES" sz="2000" dirty="0">
                <a:latin typeface="Avenir Next Regular"/>
                <a:cs typeface="Avenir Next Regular"/>
              </a:rPr>
              <a:t>ejercen sus competencias en las siguientes materias: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Planificación </a:t>
            </a:r>
            <a:r>
              <a:rPr lang="es-ES" sz="1600" dirty="0">
                <a:latin typeface="Avenir Next Regular"/>
                <a:cs typeface="Avenir Next Regular"/>
              </a:rPr>
              <a:t>sanitaria. </a:t>
            </a:r>
            <a:endParaRPr lang="es-ES" sz="16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Salud pública</a:t>
            </a:r>
            <a:r>
              <a:rPr lang="es-ES" sz="1600" dirty="0">
                <a:latin typeface="Avenir Next Regular"/>
                <a:cs typeface="Avenir Next Regular"/>
              </a:rPr>
              <a:t>. </a:t>
            </a:r>
            <a:endParaRPr lang="es-ES" sz="16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Asistencia </a:t>
            </a:r>
            <a:r>
              <a:rPr lang="es-ES" sz="1600" dirty="0">
                <a:latin typeface="Avenir Next Regular"/>
                <a:cs typeface="Avenir Next Regular"/>
              </a:rPr>
              <a:t>sanitaria</a:t>
            </a:r>
            <a:r>
              <a:rPr lang="es-ES" sz="1600" dirty="0" smtClean="0">
                <a:latin typeface="Avenir Next Regular"/>
                <a:cs typeface="Avenir Next Regular"/>
              </a:rPr>
              <a:t>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Existe una supervisión central a cargo del Ministerio de Sanidad</a:t>
            </a:r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2842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NUESTRA CONSTITUCIÓN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es-ES" sz="2000" dirty="0">
                <a:latin typeface="Avenir Next Regular"/>
                <a:cs typeface="Avenir Next Regular"/>
              </a:rPr>
              <a:t>Art. 19: La Constitución asegura a todas las personas:</a:t>
            </a:r>
          </a:p>
          <a:p>
            <a:pPr marL="627063" indent="-627063"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2000" dirty="0">
                <a:latin typeface="Avenir Next Regular"/>
                <a:cs typeface="Avenir Next Regular"/>
              </a:rPr>
              <a:t>Nº 9. </a:t>
            </a:r>
            <a:r>
              <a:rPr lang="es-ES" sz="2000" i="1" dirty="0">
                <a:latin typeface="Avenir Next Regular"/>
                <a:cs typeface="Avenir Next Regular"/>
              </a:rPr>
              <a:t>El derecho a la protección de la salud.</a:t>
            </a:r>
          </a:p>
          <a:p>
            <a:pPr marL="627063" indent="0"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2000" i="1" dirty="0">
                <a:latin typeface="Avenir Next Regular"/>
                <a:cs typeface="Avenir Next Regular"/>
              </a:rPr>
              <a:t>El Estado protege el libre e igualitario acceso a las acciones de promoción, protección y recuperación de la salud y de rehabilitación del individuo.</a:t>
            </a:r>
          </a:p>
          <a:p>
            <a:pPr marL="627063" indent="0"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2000" i="1" dirty="0">
                <a:latin typeface="Avenir Next Regular"/>
                <a:cs typeface="Avenir Next Regular"/>
              </a:rPr>
              <a:t>Le corresponderá, asimismo, la coordinación y control de las acciones relacionadas con la salud.</a:t>
            </a:r>
          </a:p>
          <a:p>
            <a:pPr marL="627063" indent="0"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2000" i="1" dirty="0">
                <a:latin typeface="Avenir Next Regular"/>
                <a:cs typeface="Avenir Next Regular"/>
              </a:rPr>
              <a:t>Es deber preferente del Estado garantizar la ejecución de las acciones de salud, sea que se presten a través de instituciones públicas o privadas, en la forma y condiciones que determine la ley, la que podrá establecer cotizaciones obligatorias.</a:t>
            </a:r>
          </a:p>
          <a:p>
            <a:pPr marL="627063" indent="0"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2000" i="1" dirty="0">
                <a:latin typeface="Avenir Next Regular"/>
                <a:cs typeface="Avenir Next Regular"/>
              </a:rPr>
              <a:t>Cada persona tendrá el derecho a elegir el sistema de salud al que desee acogerse, sea éste estatal o </a:t>
            </a:r>
            <a:r>
              <a:rPr lang="es-ES" sz="2000" i="1" dirty="0" smtClean="0">
                <a:latin typeface="Avenir Next Regular"/>
                <a:cs typeface="Avenir Next Regular"/>
              </a:rPr>
              <a:t>privado.</a:t>
            </a:r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1232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EL SISTEMA DE SALUD ESPAÑOL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867"/>
          </a:xfrm>
        </p:spPr>
        <p:txBody>
          <a:bodyPr>
            <a:normAutofit fontScale="92500" lnSpcReduction="10000"/>
          </a:bodyPr>
          <a:lstStyle/>
          <a:p>
            <a:r>
              <a:rPr lang="es-ES" sz="2000" b="1" u="sng" dirty="0">
                <a:latin typeface="Avenir Next Regular"/>
                <a:cs typeface="Avenir Next Regular"/>
              </a:rPr>
              <a:t>Cartera común básica de servicios asistenciales:</a:t>
            </a:r>
            <a:r>
              <a:rPr lang="es-ES" sz="2000" dirty="0">
                <a:latin typeface="Avenir Next Regular"/>
                <a:cs typeface="Avenir Next Regular"/>
              </a:rPr>
              <a:t> comprende todas las actividades asistenciales de prevención, diagnóstico, tratamiento y rehabilitación que se realicen en centros sanitarios o </a:t>
            </a:r>
            <a:r>
              <a:rPr lang="es-ES" sz="2000" dirty="0" err="1">
                <a:latin typeface="Avenir Next Regular"/>
                <a:cs typeface="Avenir Next Regular"/>
              </a:rPr>
              <a:t>sociosanitarios</a:t>
            </a:r>
            <a:r>
              <a:rPr lang="es-ES" sz="2000" dirty="0">
                <a:latin typeface="Avenir Next Regular"/>
                <a:cs typeface="Avenir Next Regular"/>
              </a:rPr>
              <a:t>, así como el transporte sanitario urgente.</a:t>
            </a:r>
          </a:p>
          <a:p>
            <a:r>
              <a:rPr lang="es-ES" sz="2000" b="1" u="sng" dirty="0">
                <a:latin typeface="Avenir Next Regular"/>
                <a:cs typeface="Avenir Next Regular"/>
              </a:rPr>
              <a:t>Cartera común suplementaria:</a:t>
            </a:r>
            <a:r>
              <a:rPr lang="es-ES" sz="2000" dirty="0">
                <a:latin typeface="Avenir Next Regular"/>
                <a:cs typeface="Avenir Next Regular"/>
              </a:rPr>
              <a:t> incluye las siguientes prestaciones: 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Prestación farmacéutica.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Prestación </a:t>
            </a:r>
            <a:r>
              <a:rPr lang="es-ES" sz="1600" dirty="0" err="1">
                <a:latin typeface="Avenir Next Regular"/>
                <a:cs typeface="Avenir Next Regular"/>
              </a:rPr>
              <a:t>ortoprotésica</a:t>
            </a:r>
            <a:r>
              <a:rPr lang="es-ES" sz="1600" dirty="0">
                <a:latin typeface="Avenir Next Regular"/>
                <a:cs typeface="Avenir Next Regular"/>
              </a:rPr>
              <a:t>.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Prestación con productos dietéticos.</a:t>
            </a:r>
          </a:p>
          <a:p>
            <a:pPr lvl="1"/>
            <a:r>
              <a:rPr lang="es-ES" sz="1600" dirty="0">
                <a:latin typeface="Avenir Next Regular"/>
                <a:cs typeface="Avenir Next Regular"/>
              </a:rPr>
              <a:t>Transporte sanitario no urgente, sujeto a prescripción facultativa por razones clínicas.</a:t>
            </a:r>
          </a:p>
          <a:p>
            <a:r>
              <a:rPr lang="es-ES" sz="2000" b="1" u="sng" dirty="0">
                <a:latin typeface="Avenir Next Regular"/>
                <a:cs typeface="Avenir Next Regular"/>
              </a:rPr>
              <a:t>Cartera común de servicios </a:t>
            </a:r>
            <a:r>
              <a:rPr lang="es-ES" sz="2000" b="1" u="sng" dirty="0" smtClean="0">
                <a:latin typeface="Avenir Next Regular"/>
                <a:cs typeface="Avenir Next Regular"/>
              </a:rPr>
              <a:t>accesorios:</a:t>
            </a:r>
            <a:r>
              <a:rPr lang="es-ES" sz="2000" dirty="0" smtClean="0">
                <a:latin typeface="Avenir Next Regular"/>
                <a:cs typeface="Avenir Next Regular"/>
              </a:rPr>
              <a:t> </a:t>
            </a:r>
            <a:r>
              <a:rPr lang="es-ES" sz="2000" dirty="0">
                <a:latin typeface="Avenir Next Regular"/>
                <a:cs typeface="Avenir Next Regular"/>
              </a:rPr>
              <a:t>incluye todas aquellas actividades y servicios o técnicas, sin carácter de prestación, que no se consideran esenciales y/o que son coadyuvantes o de apoyo para la mejora de una patología de carácter crónico. </a:t>
            </a:r>
          </a:p>
          <a:p>
            <a:r>
              <a:rPr lang="es-ES" sz="2000" b="1" u="sng" dirty="0">
                <a:latin typeface="Avenir Next Regular"/>
                <a:cs typeface="Avenir Next Regular"/>
              </a:rPr>
              <a:t>Cartera de servicios complementaria de las comunidades autónomas:</a:t>
            </a:r>
            <a:r>
              <a:rPr lang="es-ES" sz="2000" dirty="0">
                <a:latin typeface="Avenir Next Regular"/>
                <a:cs typeface="Avenir Next Regular"/>
              </a:rPr>
              <a:t> las comunidades </a:t>
            </a:r>
            <a:r>
              <a:rPr lang="es-ES" sz="2000" dirty="0" smtClean="0">
                <a:latin typeface="Avenir Next Regular"/>
                <a:cs typeface="Avenir Next Regular"/>
              </a:rPr>
              <a:t>autónomas pueden </a:t>
            </a:r>
            <a:r>
              <a:rPr lang="es-ES" sz="2000" dirty="0">
                <a:latin typeface="Avenir Next Regular"/>
                <a:cs typeface="Avenir Next Regular"/>
              </a:rPr>
              <a:t>incorporar una técnica, tecnología o procedimiento no contemplado en la cartera común básica, suplementaria o de servicios </a:t>
            </a:r>
            <a:r>
              <a:rPr lang="es-ES" sz="2000" dirty="0" smtClean="0">
                <a:latin typeface="Avenir Next Regular"/>
                <a:cs typeface="Avenir Next Regular"/>
              </a:rPr>
              <a:t>accesorios, deben establecer recursos </a:t>
            </a:r>
            <a:r>
              <a:rPr lang="es-ES" sz="2000" dirty="0">
                <a:latin typeface="Avenir Next Regular"/>
                <a:cs typeface="Avenir Next Regular"/>
              </a:rPr>
              <a:t>adicionales necesarios </a:t>
            </a:r>
            <a:r>
              <a:rPr lang="es-ES" sz="2000" dirty="0" smtClean="0">
                <a:latin typeface="Avenir Next Regular"/>
                <a:cs typeface="Avenir Next Regular"/>
              </a:rPr>
              <a:t>.</a:t>
            </a:r>
            <a:endParaRPr lang="es-ES" sz="2000" dirty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0340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HOLANDA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820333"/>
            <a:ext cx="8229600" cy="3598333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Avenir Next Regular"/>
                <a:ea typeface="Avenir Next"/>
                <a:cs typeface="Avenir Next Regular"/>
              </a:rPr>
              <a:t>La constitución holandesa data del año 2008</a:t>
            </a:r>
            <a:r>
              <a:rPr lang="es-ES" sz="2000" dirty="0" smtClean="0">
                <a:solidFill>
                  <a:srgbClr val="000000"/>
                </a:solidFill>
                <a:latin typeface="Avenir Next Regular"/>
                <a:ea typeface="Avenir Next"/>
                <a:cs typeface="Avenir Next Regular"/>
              </a:rPr>
              <a:t>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Los </a:t>
            </a:r>
            <a:r>
              <a:rPr lang="es-ES" sz="2000" dirty="0">
                <a:latin typeface="Avenir Next Regular"/>
                <a:cs typeface="Avenir Next Regular"/>
              </a:rPr>
              <a:t>poderes públicos tomarán medidas para promover la salud pública.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Los </a:t>
            </a:r>
            <a:r>
              <a:rPr lang="es-ES" sz="2000" dirty="0">
                <a:latin typeface="Avenir Next Regular"/>
                <a:cs typeface="Avenir Next Regular"/>
              </a:rPr>
              <a:t>poderes públicos velarán por la seguridad de subsistencia de la población y por la distribución de la prosperidad material.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La </a:t>
            </a:r>
            <a:r>
              <a:rPr lang="es-ES" sz="2000" dirty="0">
                <a:latin typeface="Avenir Next Regular"/>
                <a:cs typeface="Avenir Next Regular"/>
              </a:rPr>
              <a:t>ley regulará los derechos a la seguridad social.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Los </a:t>
            </a:r>
            <a:r>
              <a:rPr lang="es-ES" sz="2000" dirty="0">
                <a:latin typeface="Avenir Next Regular"/>
                <a:cs typeface="Avenir Next Regular"/>
              </a:rPr>
              <a:t>holandeses que, residiendo en este país, no pudieren proveer a su propia subsistencia, tienen derecho, en los términos que la ley establezca, a la asistencia de los poderes públicos.</a:t>
            </a:r>
          </a:p>
          <a:p>
            <a:endParaRPr lang="es-ES" sz="2000" dirty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281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EL SISTEMA DE SALUD HOLANDÉS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2023533"/>
            <a:ext cx="8229600" cy="3547533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Estructura y organizaci</a:t>
            </a:r>
            <a:r>
              <a:rPr lang="es-ES" sz="2000" dirty="0">
                <a:latin typeface="Avenir Next Regular"/>
                <a:cs typeface="Avenir Next Regular"/>
              </a:rPr>
              <a:t>ón: </a:t>
            </a:r>
            <a:r>
              <a:rPr lang="es-ES" sz="2000" dirty="0" smtClean="0">
                <a:latin typeface="Avenir Next Regular"/>
                <a:cs typeface="Avenir Next Regular"/>
              </a:rPr>
              <a:t>es un sistema </a:t>
            </a:r>
            <a:r>
              <a:rPr lang="es-ES" sz="2000" dirty="0">
                <a:latin typeface="Avenir Next Regular"/>
                <a:cs typeface="Avenir Next Regular"/>
              </a:rPr>
              <a:t>complejo, basado en seguros de salud con tres componentes: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Sistema </a:t>
            </a:r>
            <a:r>
              <a:rPr lang="es-ES" sz="1600" dirty="0">
                <a:latin typeface="Avenir Next Regular"/>
                <a:cs typeface="Avenir Next Regular"/>
              </a:rPr>
              <a:t>de seguro nacional para “gastos </a:t>
            </a:r>
            <a:r>
              <a:rPr lang="es-ES" sz="1600" dirty="0" smtClean="0">
                <a:latin typeface="Avenir Next Regular"/>
                <a:cs typeface="Avenir Next Regular"/>
              </a:rPr>
              <a:t>médicos </a:t>
            </a:r>
            <a:r>
              <a:rPr lang="es-ES" sz="1600" dirty="0">
                <a:latin typeface="Avenir Next Regular"/>
                <a:cs typeface="Avenir Next Regular"/>
              </a:rPr>
              <a:t>excepcionales”, por ejemplo CLD, tratamientos </a:t>
            </a:r>
            <a:r>
              <a:rPr lang="es-ES" sz="1600" dirty="0" smtClean="0">
                <a:latin typeface="Avenir Next Regular"/>
                <a:cs typeface="Avenir Next Regular"/>
              </a:rPr>
              <a:t>médicos </a:t>
            </a:r>
            <a:r>
              <a:rPr lang="es-ES" sz="1600" dirty="0">
                <a:latin typeface="Avenir Next Regular"/>
                <a:cs typeface="Avenir Next Regular"/>
              </a:rPr>
              <a:t>de alto </a:t>
            </a:r>
            <a:r>
              <a:rPr lang="es-ES" sz="1600" dirty="0" smtClean="0">
                <a:latin typeface="Avenir Next Regular"/>
                <a:cs typeface="Avenir Next Regular"/>
              </a:rPr>
              <a:t>costo. </a:t>
            </a:r>
            <a:r>
              <a:rPr lang="es-ES" sz="1600" dirty="0">
                <a:latin typeface="Avenir Next Regular"/>
                <a:cs typeface="Avenir Next Regular"/>
              </a:rPr>
              <a:t>Cubre a todos los habitantes de Holanda, con pocas excepciones.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Seguro </a:t>
            </a:r>
            <a:r>
              <a:rPr lang="es-ES" sz="1600" dirty="0">
                <a:latin typeface="Avenir Next Regular"/>
                <a:cs typeface="Avenir Next Regular"/>
              </a:rPr>
              <a:t>obligatorio de </a:t>
            </a:r>
            <a:r>
              <a:rPr lang="es-ES" sz="1600" dirty="0" smtClean="0">
                <a:latin typeface="Avenir Next Regular"/>
                <a:cs typeface="Avenir Next Regular"/>
              </a:rPr>
              <a:t>enfermedad para toda </a:t>
            </a:r>
            <a:r>
              <a:rPr lang="es-ES" sz="1600" dirty="0">
                <a:latin typeface="Avenir Next Regular"/>
                <a:cs typeface="Avenir Next Regular"/>
              </a:rPr>
              <a:t>la </a:t>
            </a:r>
            <a:r>
              <a:rPr lang="es-ES" sz="1600" dirty="0" smtClean="0">
                <a:latin typeface="Avenir Next Regular"/>
                <a:cs typeface="Avenir Next Regular"/>
              </a:rPr>
              <a:t>población </a:t>
            </a:r>
            <a:r>
              <a:rPr lang="es-ES" sz="1600" dirty="0">
                <a:latin typeface="Avenir Next Regular"/>
                <a:cs typeface="Avenir Next Regular"/>
              </a:rPr>
              <a:t>e incluye los servicios </a:t>
            </a:r>
            <a:r>
              <a:rPr lang="es-ES" sz="1600" dirty="0" smtClean="0">
                <a:latin typeface="Avenir Next Regular"/>
                <a:cs typeface="Avenir Next Regular"/>
              </a:rPr>
              <a:t>básicos</a:t>
            </a:r>
            <a:r>
              <a:rPr lang="es-ES" sz="1600" dirty="0">
                <a:latin typeface="Avenir Next Regular"/>
                <a:cs typeface="Avenir Next Regular"/>
              </a:rPr>
              <a:t>. 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Suplemento </a:t>
            </a:r>
            <a:r>
              <a:rPr lang="es-ES" sz="1600" dirty="0">
                <a:latin typeface="Avenir Next Regular"/>
                <a:cs typeface="Avenir Next Regular"/>
              </a:rPr>
              <a:t>voluntario: para cubrir cuidados considerados poco necesarios</a:t>
            </a:r>
            <a:r>
              <a:rPr lang="es-ES" sz="1600" dirty="0" smtClean="0">
                <a:latin typeface="Avenir Next Regular"/>
                <a:cs typeface="Avenir Next Regular"/>
              </a:rPr>
              <a:t>.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Financiamiento: el sistema se financia mediante una mezcla de impuestos sobre la renta y primas pagadas por el </a:t>
            </a:r>
            <a:r>
              <a:rPr lang="es-ES" sz="2000" dirty="0" smtClean="0">
                <a:latin typeface="Avenir Next Regular"/>
                <a:cs typeface="Avenir Next Regular"/>
              </a:rPr>
              <a:t>asegurado. 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Las contribuciones se fijan y recaudan a nivel centralizado. 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La prima media anual se sitúa alrededor de los $850.000. </a:t>
            </a:r>
          </a:p>
          <a:p>
            <a:endParaRPr lang="es-ES" sz="2000" dirty="0" smtClean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5102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EL SISTEMA DE SALUD HOLANDÉS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12733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El </a:t>
            </a:r>
            <a:r>
              <a:rPr lang="es-ES" sz="2000" dirty="0">
                <a:latin typeface="Avenir Next Regular"/>
                <a:cs typeface="Avenir Next Regular"/>
              </a:rPr>
              <a:t>gobierno paga las primas de los menores de 18 </a:t>
            </a:r>
            <a:r>
              <a:rPr lang="es-ES" sz="2000" dirty="0" smtClean="0">
                <a:latin typeface="Avenir Next Regular"/>
                <a:cs typeface="Avenir Next Regular"/>
              </a:rPr>
              <a:t>años </a:t>
            </a:r>
            <a:r>
              <a:rPr lang="es-ES" sz="2000" dirty="0">
                <a:latin typeface="Avenir Next Regular"/>
                <a:cs typeface="Avenir Next Regular"/>
              </a:rPr>
              <a:t>y </a:t>
            </a:r>
            <a:r>
              <a:rPr lang="es-ES" sz="2000" dirty="0" smtClean="0">
                <a:latin typeface="Avenir Next Regular"/>
                <a:cs typeface="Avenir Next Regular"/>
              </a:rPr>
              <a:t>subsidia </a:t>
            </a:r>
            <a:r>
              <a:rPr lang="es-ES" sz="2000" dirty="0">
                <a:latin typeface="Avenir Next Regular"/>
                <a:cs typeface="Avenir Next Regular"/>
              </a:rPr>
              <a:t>a adultos con primas que exceden de un 5% sus ingresos anuales.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Los </a:t>
            </a:r>
            <a:r>
              <a:rPr lang="es-ES" sz="2000" dirty="0">
                <a:latin typeface="Avenir Next Regular"/>
                <a:cs typeface="Avenir Next Regular"/>
              </a:rPr>
              <a:t>ciudadanos pueden elegir aseguradora libremente y cambiar una vez al </a:t>
            </a:r>
            <a:r>
              <a:rPr lang="es-ES" sz="2000" dirty="0" smtClean="0">
                <a:latin typeface="Avenir Next Regular"/>
                <a:cs typeface="Avenir Next Regular"/>
              </a:rPr>
              <a:t>año</a:t>
            </a:r>
            <a:r>
              <a:rPr lang="es-ES" sz="2000" dirty="0">
                <a:latin typeface="Avenir Next Regular"/>
                <a:cs typeface="Avenir Next Regular"/>
              </a:rPr>
              <a:t>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Las aseguradoras no pueden rechazar la incorporación de las personas por el seguro básico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Las </a:t>
            </a:r>
            <a:r>
              <a:rPr lang="es-ES" sz="2000" dirty="0">
                <a:latin typeface="Avenir Next Regular"/>
                <a:cs typeface="Avenir Next Regular"/>
              </a:rPr>
              <a:t>aseguradoras deben contratar los servicios a </a:t>
            </a:r>
            <a:r>
              <a:rPr lang="es-ES" sz="2000" dirty="0" smtClean="0">
                <a:latin typeface="Avenir Next Regular"/>
                <a:cs typeface="Avenir Next Regular"/>
              </a:rPr>
              <a:t>médicos </a:t>
            </a:r>
            <a:r>
              <a:rPr lang="es-ES" sz="2000" dirty="0">
                <a:latin typeface="Avenir Next Regular"/>
                <a:cs typeface="Avenir Next Regular"/>
              </a:rPr>
              <a:t>y hospitales (que son </a:t>
            </a:r>
            <a:r>
              <a:rPr lang="es-ES" sz="2000" dirty="0" smtClean="0">
                <a:latin typeface="Avenir Next Regular"/>
                <a:cs typeface="Avenir Next Regular"/>
              </a:rPr>
              <a:t>básicamente </a:t>
            </a:r>
            <a:r>
              <a:rPr lang="es-ES" sz="2000" dirty="0">
                <a:latin typeface="Avenir Next Regular"/>
                <a:cs typeface="Avenir Next Regular"/>
              </a:rPr>
              <a:t>organizaciones privadas sin </a:t>
            </a:r>
            <a:r>
              <a:rPr lang="es-ES" sz="2000" dirty="0" smtClean="0">
                <a:latin typeface="Avenir Next Regular"/>
                <a:cs typeface="Avenir Next Regular"/>
              </a:rPr>
              <a:t>fines </a:t>
            </a:r>
            <a:r>
              <a:rPr lang="es-ES" sz="2000" dirty="0">
                <a:latin typeface="Avenir Next Regular"/>
                <a:cs typeface="Avenir Next Regular"/>
              </a:rPr>
              <a:t>de lucro)</a:t>
            </a:r>
            <a:r>
              <a:rPr lang="es-ES" sz="2000" dirty="0" smtClean="0">
                <a:latin typeface="Avenir Next Regular"/>
                <a:cs typeface="Avenir Next Regular"/>
              </a:rPr>
              <a:t>.</a:t>
            </a:r>
            <a:endParaRPr lang="es-ES" sz="2000" dirty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Están </a:t>
            </a:r>
            <a:r>
              <a:rPr lang="es-ES" sz="2000" dirty="0">
                <a:latin typeface="Avenir Next Regular"/>
                <a:cs typeface="Avenir Next Regular"/>
              </a:rPr>
              <a:t>exentos de copago </a:t>
            </a:r>
            <a:r>
              <a:rPr lang="es-ES" sz="2000" dirty="0" smtClean="0">
                <a:latin typeface="Avenir Next Regular"/>
                <a:cs typeface="Avenir Next Regular"/>
              </a:rPr>
              <a:t>la Atención </a:t>
            </a:r>
            <a:r>
              <a:rPr lang="es-ES" sz="2000" dirty="0">
                <a:latin typeface="Avenir Next Regular"/>
                <a:cs typeface="Avenir Next Regular"/>
              </a:rPr>
              <a:t>Primaria y los cuidados durante el embarazo.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La mayoría </a:t>
            </a:r>
            <a:r>
              <a:rPr lang="es-ES" sz="2000" dirty="0">
                <a:latin typeface="Avenir Next Regular"/>
                <a:cs typeface="Avenir Next Regular"/>
              </a:rPr>
              <a:t>de los ciudadanos tienen seguros privados para cubrir gastos no cubiertos por los seguros </a:t>
            </a:r>
            <a:r>
              <a:rPr lang="es-ES" sz="2000" dirty="0" smtClean="0">
                <a:latin typeface="Avenir Next Regular"/>
                <a:cs typeface="Avenir Next Regular"/>
              </a:rPr>
              <a:t>básicos</a:t>
            </a:r>
            <a:r>
              <a:rPr lang="es-ES" sz="2000" dirty="0">
                <a:latin typeface="Avenir Next Regular"/>
                <a:cs typeface="Avenir Next Regular"/>
              </a:rPr>
              <a:t>.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0654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Avenir Next Regular"/>
                <a:cs typeface="Avenir Next Regular"/>
              </a:rPr>
              <a:t>MÉXICO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53123"/>
            <a:ext cx="8229600" cy="4104209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venir Next Regular"/>
                <a:cs typeface="Avenir Next Regular"/>
              </a:rPr>
              <a:t>La constitución mexicana se publicó el año 1917</a:t>
            </a:r>
            <a:r>
              <a:rPr lang="es-ES" sz="2000" dirty="0" smtClean="0">
                <a:latin typeface="Avenir Next Regular"/>
                <a:cs typeface="Avenir Next Regular"/>
              </a:rPr>
              <a:t>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Toda </a:t>
            </a:r>
            <a:r>
              <a:rPr lang="es-ES" sz="2000" dirty="0">
                <a:latin typeface="Avenir Next Regular"/>
                <a:cs typeface="Avenir Next Regular"/>
              </a:rPr>
              <a:t>persona tiene derecho a la protección de la salud. La Ley definirá las bases y modalidades para el acceso a los servicios de salud y establecerá la concurrencia de la Federación y las entidades federativas en materia de salubridad </a:t>
            </a:r>
            <a:r>
              <a:rPr lang="es-ES" sz="2000" dirty="0" smtClean="0">
                <a:latin typeface="Avenir Next Regular"/>
                <a:cs typeface="Avenir Next Regular"/>
              </a:rPr>
              <a:t>general.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La seguridad social se organizará conforme a las siguientes bases mínimas: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Cubrirá </a:t>
            </a:r>
            <a:r>
              <a:rPr lang="es-ES" sz="1600" dirty="0">
                <a:latin typeface="Avenir Next Regular"/>
                <a:cs typeface="Avenir Next Regular"/>
              </a:rPr>
              <a:t>los accidentes y enfermedades profesionales; las enfermedades no profesionales y maternidad; y la jubilación, la invalidez, vejez y muerte.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En </a:t>
            </a:r>
            <a:r>
              <a:rPr lang="es-ES" sz="1600" dirty="0">
                <a:latin typeface="Avenir Next Regular"/>
                <a:cs typeface="Avenir Next Regular"/>
              </a:rPr>
              <a:t>caso de accidente o enfermedad, se conservará el derecho al trabajo por el tiempo que determine la ley.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Los </a:t>
            </a:r>
            <a:r>
              <a:rPr lang="es-ES" sz="1600" dirty="0">
                <a:latin typeface="Avenir Next Regular"/>
                <a:cs typeface="Avenir Next Regular"/>
              </a:rPr>
              <a:t>familiares de los trabajadores tendrán derecho a asistencia médica y medicinas, en los casos y en la proporción que determine la ley.</a:t>
            </a: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5051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SISTEMA DE SALUD MEXICANO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Es complejo y fragmentado: público y privado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Dentro </a:t>
            </a:r>
            <a:r>
              <a:rPr lang="es-ES" sz="2000" dirty="0">
                <a:latin typeface="Avenir Next Regular"/>
                <a:cs typeface="Avenir Next Regular"/>
              </a:rPr>
              <a:t>del sector público se </a:t>
            </a:r>
            <a:r>
              <a:rPr lang="es-ES" sz="2000" dirty="0" smtClean="0">
                <a:latin typeface="Avenir Next Regular"/>
                <a:cs typeface="Avenir Next Regular"/>
              </a:rPr>
              <a:t>encuentran: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Instituto Mexicano </a:t>
            </a:r>
            <a:r>
              <a:rPr lang="es-ES" sz="1600" dirty="0">
                <a:latin typeface="Avenir Next Regular"/>
                <a:cs typeface="Avenir Next Regular"/>
              </a:rPr>
              <a:t>del Seguro Social (</a:t>
            </a:r>
            <a:r>
              <a:rPr lang="es-ES" sz="1600" dirty="0" smtClean="0">
                <a:latin typeface="Avenir Next Regular"/>
                <a:cs typeface="Avenir Next Regular"/>
              </a:rPr>
              <a:t>IMSS) 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Instituto </a:t>
            </a:r>
            <a:r>
              <a:rPr lang="es-ES" sz="1600" dirty="0">
                <a:latin typeface="Avenir Next Regular"/>
                <a:cs typeface="Avenir Next Regular"/>
              </a:rPr>
              <a:t>de </a:t>
            </a:r>
            <a:r>
              <a:rPr lang="es-ES" sz="1600" dirty="0" smtClean="0">
                <a:latin typeface="Avenir Next Regular"/>
                <a:cs typeface="Avenir Next Regular"/>
              </a:rPr>
              <a:t>Seguridad y </a:t>
            </a:r>
            <a:r>
              <a:rPr lang="es-ES" sz="1600" dirty="0">
                <a:latin typeface="Avenir Next Regular"/>
                <a:cs typeface="Avenir Next Regular"/>
              </a:rPr>
              <a:t>Servicios Sociales de los Trabajadores del </a:t>
            </a:r>
            <a:r>
              <a:rPr lang="es-ES" sz="1600" dirty="0" smtClean="0">
                <a:latin typeface="Avenir Next Regular"/>
                <a:cs typeface="Avenir Next Regular"/>
              </a:rPr>
              <a:t>Estado (</a:t>
            </a:r>
            <a:r>
              <a:rPr lang="es-ES" sz="1600" dirty="0">
                <a:latin typeface="Avenir Next Regular"/>
                <a:cs typeface="Avenir Next Regular"/>
              </a:rPr>
              <a:t>ISSSTE</a:t>
            </a:r>
            <a:r>
              <a:rPr lang="es-ES" sz="1600" dirty="0" smtClean="0">
                <a:latin typeface="Avenir Next Regular"/>
                <a:cs typeface="Avenir Next Regular"/>
              </a:rPr>
              <a:t>)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Petróleos Mexicanos (PEMEX)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Secretaría de la </a:t>
            </a:r>
            <a:r>
              <a:rPr lang="es-ES" sz="1600" dirty="0">
                <a:latin typeface="Avenir Next Regular"/>
                <a:cs typeface="Avenir Next Regular"/>
              </a:rPr>
              <a:t>Defensa (SEDENA</a:t>
            </a:r>
            <a:r>
              <a:rPr lang="es-ES" sz="1600" dirty="0" smtClean="0">
                <a:latin typeface="Avenir Next Regular"/>
                <a:cs typeface="Avenir Next Regular"/>
              </a:rPr>
              <a:t>)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Secretaría </a:t>
            </a:r>
            <a:r>
              <a:rPr lang="es-ES" sz="1600" dirty="0">
                <a:latin typeface="Avenir Next Regular"/>
                <a:cs typeface="Avenir Next Regular"/>
              </a:rPr>
              <a:t>de Marina (SEMAR)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Secretaría </a:t>
            </a:r>
            <a:r>
              <a:rPr lang="es-ES" sz="1600" dirty="0">
                <a:latin typeface="Avenir Next Regular"/>
                <a:cs typeface="Avenir Next Regular"/>
              </a:rPr>
              <a:t>de </a:t>
            </a:r>
            <a:r>
              <a:rPr lang="es-ES" sz="1600" dirty="0" smtClean="0">
                <a:latin typeface="Avenir Next Regular"/>
                <a:cs typeface="Avenir Next Regular"/>
              </a:rPr>
              <a:t>Salud (</a:t>
            </a:r>
            <a:r>
              <a:rPr lang="es-ES" sz="1600" dirty="0" err="1">
                <a:latin typeface="Avenir Next Regular"/>
                <a:cs typeface="Avenir Next Regular"/>
              </a:rPr>
              <a:t>SSa</a:t>
            </a:r>
            <a:r>
              <a:rPr lang="es-ES" sz="1600" dirty="0" smtClean="0">
                <a:latin typeface="Avenir Next Regular"/>
                <a:cs typeface="Avenir Next Regular"/>
              </a:rPr>
              <a:t>)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Servicios </a:t>
            </a:r>
            <a:r>
              <a:rPr lang="es-ES" sz="1600" dirty="0">
                <a:latin typeface="Avenir Next Regular"/>
                <a:cs typeface="Avenir Next Regular"/>
              </a:rPr>
              <a:t>Estatales de Salud (SESA</a:t>
            </a:r>
            <a:r>
              <a:rPr lang="es-ES" sz="1600" dirty="0" smtClean="0">
                <a:latin typeface="Avenir Next Regular"/>
                <a:cs typeface="Avenir Next Regular"/>
              </a:rPr>
              <a:t>)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Programa IMSS</a:t>
            </a:r>
            <a:r>
              <a:rPr lang="es-ES" sz="1600" dirty="0">
                <a:latin typeface="Avenir Next Regular"/>
                <a:cs typeface="Avenir Next Regular"/>
              </a:rPr>
              <a:t>-Oportunidades (IMSS-O</a:t>
            </a:r>
            <a:r>
              <a:rPr lang="es-ES" sz="1600" dirty="0" smtClean="0">
                <a:latin typeface="Avenir Next Regular"/>
                <a:cs typeface="Avenir Next Regular"/>
              </a:rPr>
              <a:t>)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Seguro </a:t>
            </a:r>
            <a:r>
              <a:rPr lang="es-ES" sz="1600" dirty="0">
                <a:latin typeface="Avenir Next Regular"/>
                <a:cs typeface="Avenir Next Regular"/>
              </a:rPr>
              <a:t>Popular de </a:t>
            </a:r>
            <a:r>
              <a:rPr lang="es-ES" sz="1600" dirty="0" smtClean="0">
                <a:latin typeface="Avenir Next Regular"/>
                <a:cs typeface="Avenir Next Regular"/>
              </a:rPr>
              <a:t>Salud (</a:t>
            </a:r>
            <a:r>
              <a:rPr lang="es-ES" sz="1600" dirty="0">
                <a:latin typeface="Avenir Next Regular"/>
                <a:cs typeface="Avenir Next Regular"/>
              </a:rPr>
              <a:t>SPS)</a:t>
            </a:r>
            <a:r>
              <a:rPr lang="es-ES" sz="1600" dirty="0" smtClean="0">
                <a:latin typeface="Avenir Next Regular"/>
                <a:cs typeface="Avenir Next Regular"/>
              </a:rPr>
              <a:t>]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El </a:t>
            </a:r>
            <a:r>
              <a:rPr lang="es-ES" sz="2000" dirty="0">
                <a:latin typeface="Avenir Next Regular"/>
                <a:cs typeface="Avenir Next Regular"/>
              </a:rPr>
              <a:t>sector privado comprende a las compañías </a:t>
            </a:r>
            <a:r>
              <a:rPr lang="es-ES" sz="2000" dirty="0" smtClean="0">
                <a:latin typeface="Avenir Next Regular"/>
                <a:cs typeface="Avenir Next Regular"/>
              </a:rPr>
              <a:t>aseguradoras y </a:t>
            </a:r>
            <a:r>
              <a:rPr lang="es-ES" sz="2000" dirty="0">
                <a:latin typeface="Avenir Next Regular"/>
                <a:cs typeface="Avenir Next Regular"/>
              </a:rPr>
              <a:t>los prestadores de servicios que trabajan </a:t>
            </a:r>
            <a:r>
              <a:rPr lang="es-ES" sz="2000" dirty="0" smtClean="0">
                <a:latin typeface="Avenir Next Regular"/>
                <a:cs typeface="Avenir Next Regular"/>
              </a:rPr>
              <a:t>en consultorios</a:t>
            </a:r>
            <a:r>
              <a:rPr lang="es-ES" sz="2000" dirty="0">
                <a:latin typeface="Avenir Next Regular"/>
                <a:cs typeface="Avenir Next Regular"/>
              </a:rPr>
              <a:t>, clínicas y hospitales privados, incluyendo </a:t>
            </a:r>
            <a:r>
              <a:rPr lang="es-ES" sz="2000" dirty="0" smtClean="0">
                <a:latin typeface="Avenir Next Regular"/>
                <a:cs typeface="Avenir Next Regular"/>
              </a:rPr>
              <a:t>a los </a:t>
            </a:r>
            <a:r>
              <a:rPr lang="es-ES" sz="2000" dirty="0">
                <a:latin typeface="Avenir Next Regular"/>
                <a:cs typeface="Avenir Next Regular"/>
              </a:rPr>
              <a:t>prestadores de servicios de medicina alternativa</a:t>
            </a:r>
            <a:endParaRPr lang="es-ES" sz="2000" dirty="0" smtClean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3774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SISTEMA DE SALUD MEXICANO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sz="2000" dirty="0">
                <a:latin typeface="Avenir Next Regular"/>
                <a:cs typeface="Avenir Next Regular"/>
              </a:rPr>
              <a:t>Cada subsistema ofrece diferentes niveles de </a:t>
            </a:r>
            <a:r>
              <a:rPr lang="es-ES" sz="2000" dirty="0" smtClean="0">
                <a:latin typeface="Avenir Next Regular"/>
                <a:cs typeface="Avenir Next Regular"/>
              </a:rPr>
              <a:t>atención, </a:t>
            </a:r>
            <a:r>
              <a:rPr lang="es-ES" sz="2000" dirty="0">
                <a:latin typeface="Avenir Next Regular"/>
                <a:cs typeface="Avenir Next Regular"/>
              </a:rPr>
              <a:t>a precios distintos, con diferentes resultados.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El </a:t>
            </a:r>
            <a:r>
              <a:rPr lang="es-ES" sz="2000" dirty="0">
                <a:latin typeface="Avenir Next Regular"/>
                <a:cs typeface="Avenir Next Regular"/>
              </a:rPr>
              <a:t>acceso a cada subsistema está determinado por la </a:t>
            </a:r>
            <a:r>
              <a:rPr lang="es-ES" sz="2000" dirty="0" smtClean="0">
                <a:latin typeface="Avenir Next Regular"/>
                <a:cs typeface="Avenir Next Regular"/>
              </a:rPr>
              <a:t>condición </a:t>
            </a:r>
            <a:r>
              <a:rPr lang="es-ES" sz="2000" dirty="0">
                <a:latin typeface="Avenir Next Regular"/>
                <a:cs typeface="Avenir Next Regular"/>
              </a:rPr>
              <a:t>laboral.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Los </a:t>
            </a:r>
            <a:r>
              <a:rPr lang="es-ES" sz="2000" dirty="0">
                <a:latin typeface="Avenir Next Regular"/>
                <a:cs typeface="Avenir Next Regular"/>
              </a:rPr>
              <a:t>individuos asalariados en el sector privado (y sus familias) </a:t>
            </a:r>
            <a:r>
              <a:rPr lang="es-ES" sz="2000" dirty="0" smtClean="0">
                <a:latin typeface="Avenir Next Regular"/>
                <a:cs typeface="Avenir Next Regular"/>
              </a:rPr>
              <a:t>está </a:t>
            </a:r>
            <a:r>
              <a:rPr lang="es-ES" sz="2000" dirty="0">
                <a:latin typeface="Avenir Next Regular"/>
                <a:cs typeface="Avenir Next Regular"/>
              </a:rPr>
              <a:t>afiliados a un paquete de beneficios y a un conjunto de prestadores que pertenecen al Instituto Mexicano del Seguro Social (IMSS).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Si </a:t>
            </a:r>
            <a:r>
              <a:rPr lang="es-ES" sz="2000" dirty="0">
                <a:latin typeface="Avenir Next Regular"/>
                <a:cs typeface="Avenir Next Regular"/>
              </a:rPr>
              <a:t>pierden su empleo, entonces </a:t>
            </a:r>
            <a:r>
              <a:rPr lang="es-ES" sz="2000" dirty="0" smtClean="0">
                <a:latin typeface="Avenir Next Regular"/>
                <a:cs typeface="Avenir Next Regular"/>
              </a:rPr>
              <a:t>tendrán </a:t>
            </a:r>
            <a:r>
              <a:rPr lang="es-ES" sz="2000" dirty="0">
                <a:latin typeface="Avenir Next Regular"/>
                <a:cs typeface="Avenir Next Regular"/>
              </a:rPr>
              <a:t>que afiliarse al Seguro Popular, con un paquete diferente y un grupo de prestadores distinto.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r>
              <a:rPr lang="es-ES" sz="2000" dirty="0" smtClean="0">
                <a:latin typeface="Avenir Next Regular"/>
                <a:cs typeface="Avenir Next Regular"/>
              </a:rPr>
              <a:t>Si después </a:t>
            </a:r>
            <a:r>
              <a:rPr lang="es-ES" sz="2000" dirty="0">
                <a:latin typeface="Avenir Next Regular"/>
                <a:cs typeface="Avenir Next Regular"/>
              </a:rPr>
              <a:t>encuentran trabajo en el gobierno federal, entonces </a:t>
            </a:r>
            <a:r>
              <a:rPr lang="es-ES" sz="2000" dirty="0" smtClean="0">
                <a:latin typeface="Avenir Next Regular"/>
                <a:cs typeface="Avenir Next Regular"/>
              </a:rPr>
              <a:t>serán </a:t>
            </a:r>
            <a:r>
              <a:rPr lang="es-ES" sz="2000" dirty="0">
                <a:latin typeface="Avenir Next Regular"/>
                <a:cs typeface="Avenir Next Regular"/>
              </a:rPr>
              <a:t>afiliados a un paquete diferente y prestadores diferentes pertenecientes al Instituto de Seguridad y Servicios Sociales para los Trabajadores del Estado (ISSSTE). </a:t>
            </a:r>
          </a:p>
        </p:txBody>
      </p:sp>
    </p:spTree>
    <p:extLst>
      <p:ext uri="{BB962C8B-B14F-4D97-AF65-F5344CB8AC3E}">
        <p14:creationId xmlns:p14="http://schemas.microsoft.com/office/powerpoint/2010/main" val="299013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Avenir Next Regular"/>
                <a:cs typeface="Avenir Next Regular"/>
              </a:rPr>
              <a:t>CÓMO SEGUIMOS?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>
                <a:latin typeface="Avenir Next Regular"/>
                <a:cs typeface="Avenir Next Regular"/>
              </a:rPr>
              <a:t>El </a:t>
            </a:r>
            <a:r>
              <a:rPr lang="es-ES" sz="2000" b="1" u="sng" dirty="0">
                <a:latin typeface="Avenir Next Regular"/>
                <a:cs typeface="Avenir Next Regular"/>
              </a:rPr>
              <a:t>debate constitucional </a:t>
            </a:r>
            <a:r>
              <a:rPr lang="es-ES" sz="2000" dirty="0">
                <a:latin typeface="Avenir Next Regular"/>
                <a:cs typeface="Avenir Next Regular"/>
              </a:rPr>
              <a:t>debiera contener </a:t>
            </a:r>
            <a:r>
              <a:rPr lang="es-ES" sz="2000" dirty="0">
                <a:latin typeface="Avenir Next Regular"/>
                <a:cs typeface="Avenir Next Regular"/>
              </a:rPr>
              <a:t>todas las posibilidades que nos permitan responder estas preguntas fundamentales: 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cómo </a:t>
            </a:r>
            <a:r>
              <a:rPr lang="es-ES" sz="1600" dirty="0">
                <a:latin typeface="Avenir Next Regular"/>
                <a:cs typeface="Avenir Next Regular"/>
              </a:rPr>
              <a:t>garantizar efectivamente los derechos de todos sus ciudadanos, en especial de los más pobres y vulnerables; </a:t>
            </a:r>
            <a:endParaRPr lang="es-ES" sz="16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cómo </a:t>
            </a:r>
            <a:r>
              <a:rPr lang="es-ES" sz="1600" dirty="0">
                <a:latin typeface="Avenir Next Regular"/>
                <a:cs typeface="Avenir Next Regular"/>
              </a:rPr>
              <a:t>promover la salud y sus deberes tanto en lo colectivo e individual, en equilibrio con la libertades personales; </a:t>
            </a:r>
            <a:endParaRPr lang="es-ES" sz="16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así </a:t>
            </a:r>
            <a:r>
              <a:rPr lang="es-ES" sz="1600" dirty="0">
                <a:latin typeface="Avenir Next Regular"/>
                <a:cs typeface="Avenir Next Regular"/>
              </a:rPr>
              <a:t>como de definir si nos hace sentido cuáles pueden ser las opciones de colaboración público y privada; </a:t>
            </a:r>
            <a:endParaRPr lang="es-ES" sz="16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cómo </a:t>
            </a:r>
            <a:r>
              <a:rPr lang="es-ES" sz="1600" dirty="0">
                <a:latin typeface="Avenir Next Regular"/>
                <a:cs typeface="Avenir Next Regular"/>
              </a:rPr>
              <a:t>se incentiva la calidad, eficiencia y costo-efectividad de los diferentes servicios de salud, en particular con una regulación que estimule la transparencia y competencia de los actores privados.</a:t>
            </a:r>
          </a:p>
          <a:p>
            <a:r>
              <a:rPr lang="es-ES" sz="2000" dirty="0">
                <a:latin typeface="Avenir Next Regular"/>
                <a:cs typeface="Avenir Next Regular"/>
              </a:rPr>
              <a:t>Todo ello con el fin último de lograr que los que aquí vivimos tengamos una mejor salud y, en definitiva, una mejor calidad de vida.</a:t>
            </a:r>
          </a:p>
        </p:txBody>
      </p:sp>
    </p:spTree>
    <p:extLst>
      <p:ext uri="{BB962C8B-B14F-4D97-AF65-F5344CB8AC3E}">
        <p14:creationId xmlns:p14="http://schemas.microsoft.com/office/powerpoint/2010/main" val="270409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4"/>
          <p:cNvSpPr txBox="1">
            <a:spLocks/>
          </p:cNvSpPr>
          <p:nvPr/>
        </p:nvSpPr>
        <p:spPr>
          <a:xfrm>
            <a:off x="685800" y="3993865"/>
            <a:ext cx="447028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i="1" smtClean="0"/>
              <a:t>Ulises Nancuante Almonacid</a:t>
            </a:r>
          </a:p>
          <a:p>
            <a:r>
              <a:rPr lang="es-ES" sz="1600" i="1" smtClean="0"/>
              <a:t>Académico Instituto de Salud Pública </a:t>
            </a:r>
          </a:p>
          <a:p>
            <a:r>
              <a:rPr lang="es-ES" sz="1600" i="1" smtClean="0"/>
              <a:t>Universidad Andrés Bello</a:t>
            </a:r>
          </a:p>
          <a:p>
            <a:r>
              <a:rPr lang="es-ES" sz="1600" i="1" smtClean="0"/>
              <a:t>Mayo, 2016</a:t>
            </a:r>
          </a:p>
          <a:p>
            <a:endParaRPr lang="es-ES" sz="2000" dirty="0"/>
          </a:p>
        </p:txBody>
      </p:sp>
      <p:pic>
        <p:nvPicPr>
          <p:cNvPr id="5" name="Imagen 4" descr="logo_ISPAB_versiones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62" y="722245"/>
            <a:ext cx="2727853" cy="1274643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685800" y="1371600"/>
            <a:ext cx="4337462" cy="192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mtClean="0">
                <a:latin typeface="Avenir Next Regular"/>
                <a:cs typeface="Avenir Next Regular"/>
              </a:rPr>
              <a:t>EL DERECHO A LA SALUD EN LA CONSTITUCIÓN DE ALGUNOS PAÍSES</a:t>
            </a:r>
            <a:endParaRPr lang="es-ES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562" y="1996888"/>
            <a:ext cx="3179396" cy="1168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044" y="3454400"/>
            <a:ext cx="2043655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Avenir Next Regular"/>
                <a:cs typeface="Avenir Next Regular"/>
              </a:rPr>
              <a:t>LA DE 1925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456"/>
              </a:spcBef>
              <a:spcAft>
                <a:spcPts val="600"/>
              </a:spcAft>
            </a:pPr>
            <a:r>
              <a:rPr lang="es-ES" sz="2000" dirty="0">
                <a:latin typeface="Avenir Next Regular"/>
                <a:cs typeface="Avenir Next Regular"/>
              </a:rPr>
              <a:t>ART. 10. Asimismo, la Constitución asegura a todos los habitantes de la República</a:t>
            </a:r>
            <a:r>
              <a:rPr lang="es-ES" sz="2000" dirty="0" smtClean="0">
                <a:latin typeface="Avenir Next Regular"/>
                <a:cs typeface="Avenir Next Regular"/>
              </a:rPr>
              <a:t>:</a:t>
            </a:r>
          </a:p>
          <a:p>
            <a:pPr marL="0" indent="0"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2000" dirty="0" smtClean="0">
                <a:latin typeface="Avenir Next Regular"/>
                <a:cs typeface="Avenir Next Regular"/>
              </a:rPr>
              <a:t>16º </a:t>
            </a:r>
            <a:r>
              <a:rPr lang="es-ES" sz="2000" dirty="0">
                <a:latin typeface="Avenir Next Regular"/>
                <a:cs typeface="Avenir Next Regular"/>
              </a:rPr>
              <a:t>El derecho a la seguridad social.</a:t>
            </a:r>
          </a:p>
          <a:p>
            <a:pPr marL="0" indent="0"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2000" u="sng" dirty="0" smtClean="0">
                <a:latin typeface="Avenir Next Regular"/>
                <a:cs typeface="Avenir Next Regular"/>
              </a:rPr>
              <a:t>El </a:t>
            </a:r>
            <a:r>
              <a:rPr lang="es-ES" sz="2000" u="sng" dirty="0">
                <a:latin typeface="Avenir Next Regular"/>
                <a:cs typeface="Avenir Next Regular"/>
              </a:rPr>
              <a:t>Estado adoptará todas las medidas que tiendan a la satisfacción de los derechos sociales</a:t>
            </a:r>
            <a:r>
              <a:rPr lang="es-ES" sz="2000" dirty="0">
                <a:latin typeface="Avenir Next Regular"/>
                <a:cs typeface="Avenir Next Regular"/>
              </a:rPr>
              <a:t>, económicos y culturales necesarios para el libre desenvolvimiento de la personalidad y de la dignidad humanas, para la protección integral de la colectividad y para propender a una equitativa redistribución de la renta </a:t>
            </a:r>
            <a:r>
              <a:rPr lang="es-ES" sz="2000" dirty="0" smtClean="0">
                <a:latin typeface="Avenir Next Regular"/>
                <a:cs typeface="Avenir Next Regular"/>
              </a:rPr>
              <a:t>nacional.</a:t>
            </a:r>
          </a:p>
          <a:p>
            <a:pPr marL="0" indent="0"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2000" u="sng" dirty="0" smtClean="0">
                <a:latin typeface="Avenir Next Regular"/>
                <a:cs typeface="Avenir Next Regular"/>
              </a:rPr>
              <a:t>La </a:t>
            </a:r>
            <a:r>
              <a:rPr lang="es-ES" sz="2000" u="sng" dirty="0">
                <a:latin typeface="Avenir Next Regular"/>
                <a:cs typeface="Avenir Next Regular"/>
              </a:rPr>
              <a:t>ley deberá cubrir, especialmente</a:t>
            </a:r>
            <a:r>
              <a:rPr lang="es-ES" sz="2000" dirty="0">
                <a:latin typeface="Avenir Next Regular"/>
                <a:cs typeface="Avenir Next Regular"/>
              </a:rPr>
              <a:t>, los riesgos de pérdida, suspensión o disminución involuntaria de la capacidad del trabajo individual, muerte del jefe de familia o de cesantía involuntaria, así como </a:t>
            </a:r>
            <a:r>
              <a:rPr lang="es-ES" sz="2000" u="sng" dirty="0">
                <a:latin typeface="Avenir Next Regular"/>
                <a:cs typeface="Avenir Next Regular"/>
              </a:rPr>
              <a:t>el derecho a la atención médica, preventiva, curativa y de rehabilitación en caso de accidente, enfermedad o maternidad</a:t>
            </a:r>
            <a:r>
              <a:rPr lang="es-ES" sz="2000" dirty="0">
                <a:latin typeface="Avenir Next Regular"/>
                <a:cs typeface="Avenir Next Regular"/>
              </a:rPr>
              <a:t> y el derecho a prestaciones familiares a los jefes de hogares.</a:t>
            </a:r>
          </a:p>
          <a:p>
            <a:pPr marL="0" indent="0"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2000" dirty="0" smtClean="0">
                <a:latin typeface="Avenir Next Regular"/>
                <a:cs typeface="Avenir Next Regular"/>
              </a:rPr>
              <a:t>El </a:t>
            </a:r>
            <a:r>
              <a:rPr lang="es-ES" sz="2000" dirty="0">
                <a:latin typeface="Avenir Next Regular"/>
                <a:cs typeface="Avenir Next Regular"/>
              </a:rPr>
              <a:t>Estado mantendrá un seguro social de accidentes para asegurar el riesgo profesional de los </a:t>
            </a:r>
            <a:r>
              <a:rPr lang="es-ES" sz="2000" dirty="0" smtClean="0">
                <a:latin typeface="Avenir Next Regular"/>
                <a:cs typeface="Avenir Next Regular"/>
              </a:rPr>
              <a:t>trabajadores.</a:t>
            </a:r>
          </a:p>
          <a:p>
            <a:pPr marL="0" indent="0"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2000" u="sng" dirty="0" smtClean="0">
                <a:latin typeface="Avenir Next Regular"/>
                <a:cs typeface="Avenir Next Regular"/>
              </a:rPr>
              <a:t>Es </a:t>
            </a:r>
            <a:r>
              <a:rPr lang="es-ES" sz="2000" u="sng" dirty="0">
                <a:latin typeface="Avenir Next Regular"/>
                <a:cs typeface="Avenir Next Regular"/>
              </a:rPr>
              <a:t>deber del Estado velar por la salud pública y el bienestar higiénico del país. Deberá destinarse cada año una cantidad de dinero suficiente para mantener un servicio nacional de </a:t>
            </a:r>
            <a:r>
              <a:rPr lang="es-ES" sz="2000" u="sng" dirty="0" smtClean="0">
                <a:latin typeface="Avenir Next Regular"/>
                <a:cs typeface="Avenir Next Regular"/>
              </a:rPr>
              <a:t>salud</a:t>
            </a:r>
            <a:endParaRPr lang="es-ES" sz="2000" u="sng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6996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Avenir Next Regular"/>
                <a:cs typeface="Avenir Next Regular"/>
              </a:rPr>
              <a:t>PAÍSES REVISADOS Y HALLAZGOS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Reino Unido, Alemania, EE.UU., Brasil, Colombia, Holanda, España, México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1.- No todas las constituciones tienen referencia al derecho a la salud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2.- Las que se refieren a ese derecho, difieren en su extensión: algunas regulan al detalle muchos aspectos; otras dan algunas ideas y dejan a la ley su desarrollo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3.- Algunas optan por algún modelo y otras no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4.- Los problemas de los sistemas de salud en algunos casos tienen su origen en la regulación constitucional; y otros problemas no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En suma, no hay regla de oro a seguir, que garantice que una determinada regulación constitucional solucionará de mejor modo las necesidades de salud, o que minimizará los problemas del sistema adoptado</a:t>
            </a:r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5409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TIPOS PUROS DE SISTEMAS DE SALUD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sz="2000" b="1" dirty="0" smtClean="0">
                <a:latin typeface="Avenir Next Regular"/>
                <a:cs typeface="Avenir Next Regular"/>
              </a:rPr>
              <a:t>Modelo liberal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El Estado no asume responsabilidad en la administración</a:t>
            </a:r>
            <a:endParaRPr lang="es-ES" sz="1600" dirty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Cada individuo paga una prima o cotización según sus riesgos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Tiene un enfoque más curativo que preventivo o promocional</a:t>
            </a:r>
          </a:p>
          <a:p>
            <a:r>
              <a:rPr lang="es-ES" sz="2000" b="1" dirty="0" smtClean="0">
                <a:latin typeface="Avenir Next Regular"/>
                <a:cs typeface="Avenir Next Regular"/>
              </a:rPr>
              <a:t>Modelo tipo Bismark o de seguros sociales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Financiamiento </a:t>
            </a:r>
            <a:r>
              <a:rPr lang="es-ES" sz="1600" dirty="0">
                <a:latin typeface="Avenir Next Regular"/>
                <a:cs typeface="Avenir Next Regular"/>
              </a:rPr>
              <a:t>por cotizaciones </a:t>
            </a:r>
            <a:r>
              <a:rPr lang="es-ES" sz="1600" dirty="0" smtClean="0">
                <a:latin typeface="Avenir Next Regular"/>
                <a:cs typeface="Avenir Next Regular"/>
              </a:rPr>
              <a:t>obligatorias del trabajador y empleador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Los </a:t>
            </a:r>
            <a:r>
              <a:rPr lang="es-ES" sz="1600" dirty="0">
                <a:latin typeface="Avenir Next Regular"/>
                <a:cs typeface="Avenir Next Regular"/>
              </a:rPr>
              <a:t>impuestos generales </a:t>
            </a:r>
            <a:r>
              <a:rPr lang="es-ES" sz="1600" dirty="0" smtClean="0">
                <a:latin typeface="Avenir Next Regular"/>
                <a:cs typeface="Avenir Next Regular"/>
              </a:rPr>
              <a:t>para financiar las </a:t>
            </a:r>
            <a:r>
              <a:rPr lang="es-ES" sz="1600" dirty="0">
                <a:latin typeface="Avenir Next Regular"/>
                <a:cs typeface="Avenir Next Regular"/>
              </a:rPr>
              <a:t>primas de los seguros de los sectores desfavorecidos y sin cobertura y, financiando determinados tipos de asistencia </a:t>
            </a:r>
            <a:r>
              <a:rPr lang="es-ES" sz="1600" dirty="0" smtClean="0">
                <a:latin typeface="Avenir Next Regular"/>
                <a:cs typeface="Avenir Next Regular"/>
              </a:rPr>
              <a:t>básica pública </a:t>
            </a:r>
            <a:r>
              <a:rPr lang="es-ES" sz="1600" dirty="0">
                <a:latin typeface="Avenir Next Regular"/>
                <a:cs typeface="Avenir Next Regular"/>
              </a:rPr>
              <a:t>como las vacunaciones </a:t>
            </a:r>
            <a:r>
              <a:rPr lang="es-ES" sz="1600" dirty="0" smtClean="0">
                <a:latin typeface="Avenir Next Regular"/>
                <a:cs typeface="Avenir Next Regular"/>
              </a:rPr>
              <a:t>o prestaciones maternales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Existen copagos</a:t>
            </a:r>
          </a:p>
          <a:p>
            <a:r>
              <a:rPr lang="es-ES" sz="2000" b="1" dirty="0" smtClean="0">
                <a:latin typeface="Avenir Next Regular"/>
                <a:cs typeface="Avenir Next Regular"/>
              </a:rPr>
              <a:t>Modelo tipo </a:t>
            </a:r>
            <a:r>
              <a:rPr lang="es-ES" sz="2000" b="1" dirty="0" err="1" smtClean="0">
                <a:latin typeface="Avenir Next Regular"/>
                <a:cs typeface="Avenir Next Regular"/>
              </a:rPr>
              <a:t>Beveridge</a:t>
            </a:r>
            <a:r>
              <a:rPr lang="es-ES" sz="2000" b="1" dirty="0" smtClean="0">
                <a:latin typeface="Avenir Next Regular"/>
                <a:cs typeface="Avenir Next Regular"/>
              </a:rPr>
              <a:t> o de sistema nacional de salud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Todos </a:t>
            </a:r>
            <a:r>
              <a:rPr lang="es-ES" sz="1600" dirty="0">
                <a:latin typeface="Avenir Next Regular"/>
                <a:cs typeface="Avenir Next Regular"/>
              </a:rPr>
              <a:t>los residentes tienen derecho a los servicios </a:t>
            </a:r>
            <a:r>
              <a:rPr lang="es-ES" sz="1600" dirty="0" smtClean="0">
                <a:latin typeface="Avenir Next Regular"/>
                <a:cs typeface="Avenir Next Regular"/>
              </a:rPr>
              <a:t>sanitarios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Se </a:t>
            </a:r>
            <a:r>
              <a:rPr lang="es-ES" sz="1600" dirty="0">
                <a:latin typeface="Avenir Next Regular"/>
                <a:cs typeface="Avenir Next Regular"/>
              </a:rPr>
              <a:t>financian mayoritariamente por </a:t>
            </a:r>
            <a:r>
              <a:rPr lang="es-ES" sz="1600" dirty="0" smtClean="0">
                <a:latin typeface="Avenir Next Regular"/>
                <a:cs typeface="Avenir Next Regular"/>
              </a:rPr>
              <a:t>impuestos personales (quien más </a:t>
            </a:r>
            <a:r>
              <a:rPr lang="es-ES" sz="1600" dirty="0">
                <a:latin typeface="Avenir Next Regular"/>
                <a:cs typeface="Avenir Next Regular"/>
              </a:rPr>
              <a:t>tiene </a:t>
            </a:r>
            <a:r>
              <a:rPr lang="es-ES" sz="1600" dirty="0" smtClean="0">
                <a:latin typeface="Avenir Next Regular"/>
                <a:cs typeface="Avenir Next Regular"/>
              </a:rPr>
              <a:t>más paga); y se </a:t>
            </a:r>
            <a:r>
              <a:rPr lang="es-ES" sz="1600" dirty="0">
                <a:latin typeface="Avenir Next Regular"/>
                <a:cs typeface="Avenir Next Regular"/>
              </a:rPr>
              <a:t>complementa con </a:t>
            </a:r>
            <a:r>
              <a:rPr lang="es-ES" sz="1600" dirty="0" smtClean="0">
                <a:latin typeface="Avenir Next Regular"/>
                <a:cs typeface="Avenir Next Regular"/>
              </a:rPr>
              <a:t>IVA </a:t>
            </a:r>
            <a:r>
              <a:rPr lang="es-ES" sz="1600" dirty="0">
                <a:latin typeface="Avenir Next Regular"/>
                <a:cs typeface="Avenir Next Regular"/>
              </a:rPr>
              <a:t>y otros </a:t>
            </a:r>
            <a:r>
              <a:rPr lang="es-ES" sz="1600" dirty="0" smtClean="0">
                <a:latin typeface="Avenir Next Regular"/>
                <a:cs typeface="Avenir Next Regular"/>
              </a:rPr>
              <a:t>gravámenes </a:t>
            </a:r>
            <a:r>
              <a:rPr lang="es-ES" sz="1600" dirty="0">
                <a:latin typeface="Avenir Next Regular"/>
                <a:cs typeface="Avenir Next Regular"/>
              </a:rPr>
              <a:t>que se aplican a determinados productos como hidrocarburos, alcohol, tabaco o electricidad</a:t>
            </a:r>
            <a:endParaRPr lang="es-ES" sz="1600" dirty="0" smtClean="0">
              <a:latin typeface="Avenir Next Regular"/>
              <a:cs typeface="Avenir Next Regular"/>
            </a:endParaRP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Se basan </a:t>
            </a:r>
            <a:r>
              <a:rPr lang="es-ES" sz="1600" dirty="0">
                <a:latin typeface="Avenir Next Regular"/>
                <a:cs typeface="Avenir Next Regular"/>
              </a:rPr>
              <a:t>en la solidaridad o en el principio redistributivo y posibilita el acceso </a:t>
            </a:r>
            <a:r>
              <a:rPr lang="es-ES" sz="1600" dirty="0" smtClean="0">
                <a:latin typeface="Avenir Next Regular"/>
                <a:cs typeface="Avenir Next Regular"/>
              </a:rPr>
              <a:t>universal</a:t>
            </a:r>
          </a:p>
        </p:txBody>
      </p:sp>
    </p:spTree>
    <p:extLst>
      <p:ext uri="{BB962C8B-B14F-4D97-AF65-F5344CB8AC3E}">
        <p14:creationId xmlns:p14="http://schemas.microsoft.com/office/powerpoint/2010/main" val="66644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PAÍSES REVISADOS QUE NO TIENEN CONSAGRADO EL DERECHO A LA SALUD A NIVEL CONSTITUCIONAL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700866"/>
            <a:ext cx="8229600" cy="1498600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Estados Unidos de Norteamérica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Alemania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Inglaterra</a:t>
            </a:r>
          </a:p>
        </p:txBody>
      </p:sp>
    </p:spTree>
    <p:extLst>
      <p:ext uri="{BB962C8B-B14F-4D97-AF65-F5344CB8AC3E}">
        <p14:creationId xmlns:p14="http://schemas.microsoft.com/office/powerpoint/2010/main" val="159239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INGLATERRA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752597"/>
            <a:ext cx="8229600" cy="3970867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No posee constitución como la entendemos.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Existen derechos de rango constitucional creados jurisprudencialmente («</a:t>
            </a:r>
            <a:r>
              <a:rPr lang="es-ES" sz="2000" i="1" dirty="0" err="1" smtClean="0">
                <a:latin typeface="Avenir Next Regular"/>
                <a:cs typeface="Avenir Next Regular"/>
              </a:rPr>
              <a:t>Common</a:t>
            </a:r>
            <a:r>
              <a:rPr lang="es-ES" sz="2000" i="1" dirty="0" smtClean="0">
                <a:latin typeface="Avenir Next Regular"/>
                <a:cs typeface="Avenir Next Regular"/>
              </a:rPr>
              <a:t> </a:t>
            </a:r>
            <a:r>
              <a:rPr lang="es-ES" sz="2000" i="1" dirty="0" err="1" smtClean="0">
                <a:latin typeface="Avenir Next Regular"/>
                <a:cs typeface="Avenir Next Regular"/>
              </a:rPr>
              <a:t>Law</a:t>
            </a:r>
            <a:r>
              <a:rPr lang="es-ES" sz="2000" i="1" dirty="0" smtClean="0">
                <a:latin typeface="Avenir Next Regular"/>
                <a:cs typeface="Avenir Next Regular"/>
              </a:rPr>
              <a:t> </a:t>
            </a:r>
            <a:r>
              <a:rPr lang="es-ES" sz="2000" i="1" dirty="0" err="1" smtClean="0">
                <a:latin typeface="Avenir Next Regular"/>
                <a:cs typeface="Avenir Next Regular"/>
              </a:rPr>
              <a:t>Rights</a:t>
            </a:r>
            <a:r>
              <a:rPr lang="es-ES" sz="2000" dirty="0" smtClean="0">
                <a:latin typeface="Avenir Next Regular"/>
                <a:cs typeface="Avenir Next Regular"/>
              </a:rPr>
              <a:t>») o provenientes de algunas leyes (“</a:t>
            </a:r>
            <a:r>
              <a:rPr lang="es-ES" sz="2000" i="1" dirty="0" smtClean="0">
                <a:latin typeface="Avenir Next Regular"/>
                <a:cs typeface="Avenir Next Regular"/>
              </a:rPr>
              <a:t>Bill of </a:t>
            </a:r>
            <a:r>
              <a:rPr lang="es-ES" sz="2000" i="1" dirty="0" err="1" smtClean="0">
                <a:latin typeface="Avenir Next Regular"/>
                <a:cs typeface="Avenir Next Regular"/>
              </a:rPr>
              <a:t>Rights</a:t>
            </a:r>
            <a:r>
              <a:rPr lang="es-ES" sz="2000" dirty="0" smtClean="0">
                <a:latin typeface="Avenir Next Regular"/>
                <a:cs typeface="Avenir Next Regular"/>
              </a:rPr>
              <a:t>”):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la libertad personal, el acceso a la justicia, el no sometimiento a impuestos no establecidos por ley. 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En materia de derechos sociales, el Reino Unido prefiere hablar de “principios” en lugar de “derechos” sociales y económicos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No obstante, poseen uno de los sistemas de salud más reconocidos en el mundo y son la cuna de la moderna seguridad social desde el Informe </a:t>
            </a:r>
            <a:r>
              <a:rPr lang="es-ES" sz="2000" dirty="0" err="1" smtClean="0">
                <a:latin typeface="Avenir Next Regular"/>
                <a:cs typeface="Avenir Next Regular"/>
              </a:rPr>
              <a:t>Beveridge</a:t>
            </a:r>
            <a:endParaRPr lang="es-ES" sz="2000" dirty="0" smtClean="0">
              <a:latin typeface="Avenir Next Regular"/>
              <a:cs typeface="Avenir Next Regular"/>
            </a:endParaRPr>
          </a:p>
          <a:p>
            <a:endParaRPr lang="es-ES" sz="2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532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latin typeface="Avenir Next Regular"/>
                <a:cs typeface="Avenir Next Regular"/>
              </a:rPr>
              <a:t>EL SISTEMA DE SALUD INGLÉS EN 2 </a:t>
            </a:r>
            <a:r>
              <a:rPr lang="es-ES" sz="2400" b="1" dirty="0" smtClean="0">
                <a:latin typeface="Avenir Next Regular"/>
                <a:cs typeface="Avenir Next Regular"/>
              </a:rPr>
              <a:t>PALABRAS</a:t>
            </a:r>
            <a:endParaRPr lang="es-ES" sz="2400" b="1" dirty="0">
              <a:latin typeface="Avenir Next Regular"/>
              <a:cs typeface="Avenir Next Regular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venir Next Regular"/>
                <a:cs typeface="Avenir Next Regular"/>
              </a:rPr>
              <a:t>Existen un sistemas de salud troncal en el Reino Unido con 4 variaciones: el inglés, el escocés, el de Irlanda del Norte y el de Gales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Financiamiento por la vía de impuestos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Copago casi inexistente (oftalmología, odontología, fármacos, cuidados de largo plazo)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Tienen derecho a él todo habitante del Reino Unido y extranjero con residencia legal. En casos de urgencia, también acceden los ilegales</a:t>
            </a:r>
          </a:p>
          <a:p>
            <a:r>
              <a:rPr lang="es-ES" sz="2000" dirty="0" smtClean="0">
                <a:latin typeface="Avenir Next Regular"/>
                <a:cs typeface="Avenir Next Regular"/>
              </a:rPr>
              <a:t>Problemas principales de queja: 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Tiempos de espera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Escases de algunas especialidades (neurólogos) o de médicos en algunos lugares</a:t>
            </a:r>
          </a:p>
          <a:p>
            <a:pPr lvl="1"/>
            <a:r>
              <a:rPr lang="es-ES" sz="1600" dirty="0" smtClean="0">
                <a:latin typeface="Avenir Next Regular"/>
                <a:cs typeface="Avenir Next Regular"/>
              </a:rPr>
              <a:t>No se cubren todos los fármacos en algunas terapias de cáncer</a:t>
            </a:r>
          </a:p>
          <a:p>
            <a:pPr lvl="1"/>
            <a:endParaRPr lang="es-ES" sz="16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2591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Claridad.thmx</Template>
  <TotalTime>6754</TotalTime>
  <Words>4484</Words>
  <Application>Microsoft Macintosh PowerPoint</Application>
  <PresentationFormat>Presentación en pantalla (4:3)</PresentationFormat>
  <Paragraphs>279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Claridad</vt:lpstr>
      <vt:lpstr>EL DERECHO A LA SALUD EN LA CONSTITUCIÓN DE ALGUNOS PAÍSES</vt:lpstr>
      <vt:lpstr>EL DERECHO A LA SALUD EN LAS CONSTITUCIONES</vt:lpstr>
      <vt:lpstr>NUESTRA CONSTITUCIÓN</vt:lpstr>
      <vt:lpstr>LA DE 1925</vt:lpstr>
      <vt:lpstr>PAÍSES REVISADOS Y HALLAZGOS</vt:lpstr>
      <vt:lpstr>TIPOS PUROS DE SISTEMAS DE SALUD</vt:lpstr>
      <vt:lpstr>PAÍSES REVISADOS QUE NO TIENEN CONSAGRADO EL DERECHO A LA SALUD A NIVEL CONSTITUCIONAL</vt:lpstr>
      <vt:lpstr>INGLATERRA</vt:lpstr>
      <vt:lpstr>EL SISTEMA DE SALUD INGLÉS EN 2 PALABRAS</vt:lpstr>
      <vt:lpstr>ALEMANIA</vt:lpstr>
      <vt:lpstr>EL SISTEMA DE SALUD ALEMÁN EN 2 PALABRAS</vt:lpstr>
      <vt:lpstr>ESTADOS UNIDOS DE NORTEAMÉRICA</vt:lpstr>
      <vt:lpstr>EL SISTEMA DE SALUD NORTEAMERICANO EN 2 PALABRAS</vt:lpstr>
      <vt:lpstr>PAÍSES REVISADOS QUE SI TIENEN CONSAGRADO EL DERECHO A LA SALUD A NIVEL CONSTITUCIONAL</vt:lpstr>
      <vt:lpstr>BRASIL</vt:lpstr>
      <vt:lpstr>BRASIL</vt:lpstr>
      <vt:lpstr>BRASIL</vt:lpstr>
      <vt:lpstr>BRASIL</vt:lpstr>
      <vt:lpstr>BRASIL</vt:lpstr>
      <vt:lpstr>BRASIL</vt:lpstr>
      <vt:lpstr>BRASIL</vt:lpstr>
      <vt:lpstr>EL SISTEMA DE SALUD BRASILEÑO EN 2 PALABRAS</vt:lpstr>
      <vt:lpstr>COLOMBIA</vt:lpstr>
      <vt:lpstr>COLOMBIA</vt:lpstr>
      <vt:lpstr>EL SISTEMA DE SALUD COLOMBIANO EN 2 PALABRAS</vt:lpstr>
      <vt:lpstr>EL SISTEMA DE SALUD COLOMBIANO EN 2 PALABRAS</vt:lpstr>
      <vt:lpstr>PROBLEMAS</vt:lpstr>
      <vt:lpstr>ESPAÑA</vt:lpstr>
      <vt:lpstr>EL SISTEMA DE SALUD ESPAÑOL</vt:lpstr>
      <vt:lpstr>EL SISTEMA DE SALUD ESPAÑOL</vt:lpstr>
      <vt:lpstr>HOLANDA</vt:lpstr>
      <vt:lpstr>EL SISTEMA DE SALUD HOLANDÉS</vt:lpstr>
      <vt:lpstr>EL SISTEMA DE SALUD HOLANDÉS</vt:lpstr>
      <vt:lpstr>MÉXICO</vt:lpstr>
      <vt:lpstr>SISTEMA DE SALUD MEXICANO</vt:lpstr>
      <vt:lpstr>SISTEMA DE SALUD MEXICANO</vt:lpstr>
      <vt:lpstr>CÓMO SEGUIMOS?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Rony Lenz</dc:creator>
  <cp:lastModifiedBy>Ulises  Nancuante</cp:lastModifiedBy>
  <cp:revision>76</cp:revision>
  <dcterms:created xsi:type="dcterms:W3CDTF">2016-01-11T16:15:48Z</dcterms:created>
  <dcterms:modified xsi:type="dcterms:W3CDTF">2016-05-18T18:37:22Z</dcterms:modified>
</cp:coreProperties>
</file>